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20" r:id="rId1"/>
  </p:sldMasterIdLst>
  <p:notesMasterIdLst>
    <p:notesMasterId r:id="rId31"/>
  </p:notesMasterIdLst>
  <p:sldIdLst>
    <p:sldId id="257" r:id="rId2"/>
    <p:sldId id="258" r:id="rId3"/>
    <p:sldId id="274" r:id="rId4"/>
    <p:sldId id="278" r:id="rId5"/>
    <p:sldId id="275" r:id="rId6"/>
    <p:sldId id="277" r:id="rId7"/>
    <p:sldId id="279" r:id="rId8"/>
    <p:sldId id="280" r:id="rId9"/>
    <p:sldId id="281" r:id="rId10"/>
    <p:sldId id="282" r:id="rId11"/>
    <p:sldId id="283" r:id="rId12"/>
    <p:sldId id="284" r:id="rId13"/>
    <p:sldId id="285" r:id="rId14"/>
    <p:sldId id="286" r:id="rId15"/>
    <p:sldId id="287" r:id="rId16"/>
    <p:sldId id="288" r:id="rId17"/>
    <p:sldId id="289" r:id="rId18"/>
    <p:sldId id="290" r:id="rId19"/>
    <p:sldId id="291" r:id="rId20"/>
    <p:sldId id="292" r:id="rId21"/>
    <p:sldId id="293" r:id="rId22"/>
    <p:sldId id="294" r:id="rId23"/>
    <p:sldId id="295" r:id="rId24"/>
    <p:sldId id="296" r:id="rId25"/>
    <p:sldId id="297" r:id="rId26"/>
    <p:sldId id="298" r:id="rId27"/>
    <p:sldId id="299" r:id="rId28"/>
    <p:sldId id="300" r:id="rId29"/>
    <p:sldId id="301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421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63DA0F-627E-4940-B681-248B59A278A1}" type="datetimeFigureOut">
              <a:rPr lang="en-US" smtClean="0"/>
              <a:pPr/>
              <a:t>10/13/2024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5C9AFC-FA6F-485C-9A34-94AD9F2ED70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AFA2A-1B72-477A-A870-1725292D86F7}" type="datetime1">
              <a:rPr lang="en-US" smtClean="0"/>
              <a:pPr/>
              <a:t>10/13/2024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0FAA5-520A-4E4E-B070-4A032A330582}" type="datetime1">
              <a:rPr lang="en-US" smtClean="0"/>
              <a:pPr/>
              <a:t>10/13/2024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BE517-C7C9-47D7-90B1-D560E451DC59}" type="datetime1">
              <a:rPr lang="en-US" smtClean="0"/>
              <a:pPr/>
              <a:t>10/13/2024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E34915DD-F0FF-443A-B047-EA83CDFAD76F}" type="datetime1">
              <a:rPr lang="en-US" smtClean="0"/>
              <a:pPr/>
              <a:t>10/13/2024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C8FD6-04A0-45F2-82C4-499827259472}" type="datetime1">
              <a:rPr lang="en-US" smtClean="0"/>
              <a:pPr/>
              <a:t>10/13/2024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BEEF5-ED14-4633-AEAB-FD327B6263F2}" type="datetime1">
              <a:rPr lang="en-US" smtClean="0"/>
              <a:pPr/>
              <a:t>10/13/2024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4C1CB-E9D6-4BF9-8E6E-082A8E28EA57}" type="datetime1">
              <a:rPr lang="en-US" smtClean="0"/>
              <a:pPr/>
              <a:t>10/13/2024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5F462-6807-4A67-8AD4-00BDDD44BC3B}" type="datetime1">
              <a:rPr lang="en-US" smtClean="0"/>
              <a:pPr/>
              <a:t>10/13/2024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7B35A-9F93-4455-9ADF-27880CE6557A}" type="datetime1">
              <a:rPr lang="en-US" smtClean="0"/>
              <a:pPr/>
              <a:t>10/13/2024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2A0F5A4D-FAC4-4FFA-9B04-AE1648BD7526}" type="datetime1">
              <a:rPr lang="en-US" smtClean="0"/>
              <a:pPr/>
              <a:t>10/13/2024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EA7F0-9A94-47F7-9338-D6955AA7B809}" type="datetime1">
              <a:rPr lang="en-US" smtClean="0"/>
              <a:pPr/>
              <a:t>10/13/2024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37BE2B1-A2A3-4E1D-B75C-9BCFEECD4D11}" type="datetime1">
              <a:rPr lang="en-US" smtClean="0"/>
              <a:pPr/>
              <a:t>10/13/2024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natasab@ff.uns.ac.rs" TargetMode="Externa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3246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sr-Latn-RS" sz="3600" b="1" smtClean="0">
                <a:latin typeface="Arial" pitchFamily="34" charset="0"/>
                <a:cs typeface="Arial" pitchFamily="34" charset="0"/>
              </a:rPr>
              <a:t>Nataša Kiš </a:t>
            </a:r>
            <a:r>
              <a:rPr lang="sr-Latn-RS" sz="3600" smtClean="0">
                <a:latin typeface="Arial" pitchFamily="34" charset="0"/>
                <a:cs typeface="Arial" pitchFamily="34" charset="0"/>
              </a:rPr>
              <a:t>(Novi Sad)</a:t>
            </a:r>
          </a:p>
          <a:p>
            <a:pPr algn="ctr">
              <a:buNone/>
            </a:pPr>
            <a:endParaRPr lang="sr-Latn-RS" sz="360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sr-Latn-RS" sz="1600" b="1" smtClean="0">
                <a:latin typeface="Arial" pitchFamily="34" charset="0"/>
                <a:cs typeface="Arial" pitchFamily="34" charset="0"/>
              </a:rPr>
              <a:t>Filozofski fakultet</a:t>
            </a:r>
          </a:p>
          <a:p>
            <a:pPr algn="ctr">
              <a:buNone/>
            </a:pPr>
            <a:r>
              <a:rPr lang="sr-Latn-RS" sz="1600" b="1" smtClean="0">
                <a:latin typeface="Arial" pitchFamily="34" charset="0"/>
                <a:cs typeface="Arial" pitchFamily="34" charset="0"/>
              </a:rPr>
              <a:t>Univerzitet u Novom Sadu</a:t>
            </a:r>
          </a:p>
          <a:p>
            <a:pPr algn="ctr">
              <a:buNone/>
            </a:pPr>
            <a:endParaRPr lang="sr-Latn-RS" sz="1600" b="1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sr-Latn-RS" sz="1400" b="1" smtClean="0">
                <a:latin typeface="Arial" pitchFamily="34" charset="0"/>
                <a:cs typeface="Arial" pitchFamily="34" charset="0"/>
                <a:hlinkClick r:id="rId2"/>
              </a:rPr>
              <a:t>natasab</a:t>
            </a:r>
            <a:r>
              <a:rPr lang="en-US" sz="1400" b="1" smtClean="0">
                <a:latin typeface="Arial" pitchFamily="34" charset="0"/>
                <a:cs typeface="Arial" pitchFamily="34" charset="0"/>
                <a:hlinkClick r:id="rId2"/>
              </a:rPr>
              <a:t>@ff.uns.ac.rs</a:t>
            </a:r>
            <a:endParaRPr lang="en-US" sz="1400" b="1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en-US" sz="1400" b="1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sr-Latn-RS" sz="4800" b="1" smtClean="0"/>
              <a:t>Andrićeva privatna pisma – komunikacijske, stilske i pragmatičke osobenosti</a:t>
            </a:r>
            <a:endParaRPr lang="en-US" sz="4800" b="1" smtClean="0"/>
          </a:p>
          <a:p>
            <a:pPr algn="ctr">
              <a:buNone/>
            </a:pPr>
            <a:r>
              <a:rPr lang="en-US" sz="2600" b="1" smtClean="0"/>
              <a:t>1</a:t>
            </a:r>
            <a:r>
              <a:rPr lang="sr-Latn-RS" sz="2600" b="1" smtClean="0"/>
              <a:t>6</a:t>
            </a:r>
            <a:r>
              <a:rPr lang="en-US" sz="2600" b="1" smtClean="0"/>
              <a:t>. </a:t>
            </a:r>
            <a:r>
              <a:rPr lang="en-US" sz="2600" b="1" smtClean="0"/>
              <a:t>simpozijum, </a:t>
            </a:r>
            <a:r>
              <a:rPr lang="en-US" sz="2600" b="1" smtClean="0"/>
              <a:t>Andrićev</a:t>
            </a:r>
            <a:r>
              <a:rPr lang="sr-Latn-RS" sz="2600" b="1" smtClean="0"/>
              <a:t>o</a:t>
            </a:r>
            <a:r>
              <a:rPr lang="en-US" sz="2600" b="1" smtClean="0"/>
              <a:t> </a:t>
            </a:r>
            <a:r>
              <a:rPr lang="sr-Latn-RS" sz="2600" b="1" smtClean="0"/>
              <a:t>pismo</a:t>
            </a:r>
            <a:endParaRPr lang="en-US" sz="2600" b="1" smtClean="0"/>
          </a:p>
          <a:p>
            <a:pPr algn="ctr">
              <a:buNone/>
            </a:pPr>
            <a:r>
              <a:rPr lang="sr-Latn-RS" sz="2400" b="1" smtClean="0">
                <a:latin typeface="Arial" pitchFamily="34" charset="0"/>
                <a:cs typeface="Arial" pitchFamily="34" charset="0"/>
              </a:rPr>
              <a:t>Grac</a:t>
            </a:r>
            <a:r>
              <a:rPr lang="en-US" sz="2400" b="1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b="1" smtClean="0">
                <a:latin typeface="Arial" pitchFamily="34" charset="0"/>
                <a:cs typeface="Arial" pitchFamily="34" charset="0"/>
              </a:rPr>
              <a:t>19. 10. </a:t>
            </a:r>
            <a:r>
              <a:rPr lang="en-US" sz="2400" b="1" smtClean="0">
                <a:latin typeface="Arial" pitchFamily="34" charset="0"/>
                <a:cs typeface="Arial" pitchFamily="34" charset="0"/>
              </a:rPr>
              <a:t>202</a:t>
            </a:r>
            <a:r>
              <a:rPr lang="sr-Latn-RS" sz="2400" b="1" smtClean="0">
                <a:latin typeface="Arial" pitchFamily="34" charset="0"/>
                <a:cs typeface="Arial" pitchFamily="34" charset="0"/>
              </a:rPr>
              <a:t>4</a:t>
            </a:r>
            <a:r>
              <a:rPr lang="en-US" sz="2400" b="1" smtClean="0">
                <a:latin typeface="Arial" pitchFamily="34" charset="0"/>
                <a:cs typeface="Arial" pitchFamily="34" charset="0"/>
              </a:rPr>
              <a:t>.</a:t>
            </a:r>
            <a:endParaRPr lang="en-US" sz="2400" b="1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en-US" sz="1400" b="1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en-US" sz="1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/>
          </a:bodyPr>
          <a:lstStyle/>
          <a:p>
            <a:r>
              <a:rPr lang="sr-Latn-RS" cap="small" smtClean="0"/>
              <a:t>Potpis pošiljaoca</a:t>
            </a:r>
          </a:p>
          <a:p>
            <a:r>
              <a:rPr lang="sr-Latn-RS" smtClean="0">
                <a:solidFill>
                  <a:srgbClr val="00B0F0"/>
                </a:solidFill>
              </a:rPr>
              <a:t>Vojmir Durbešić</a:t>
            </a:r>
          </a:p>
          <a:p>
            <a:pPr lvl="1"/>
            <a:r>
              <a:rPr lang="sr-Latn-RS" i="1" smtClean="0"/>
              <a:t>Ivo</a:t>
            </a:r>
            <a:r>
              <a:rPr lang="sr-Latn-RS" smtClean="0"/>
              <a:t>; </a:t>
            </a:r>
            <a:r>
              <a:rPr lang="sr-Latn-RS" i="1" smtClean="0"/>
              <a:t>Ivo Andrić</a:t>
            </a:r>
            <a:r>
              <a:rPr lang="sr-Latn-RS" smtClean="0"/>
              <a:t>; </a:t>
            </a:r>
            <a:r>
              <a:rPr lang="sr-Latn-RS" i="1" smtClean="0"/>
              <a:t>Tvoj Ivo Andrić</a:t>
            </a:r>
            <a:r>
              <a:rPr lang="sr-Latn-RS" smtClean="0"/>
              <a:t>; </a:t>
            </a:r>
            <a:r>
              <a:rPr lang="sr-Latn-RS" i="1" smtClean="0"/>
              <a:t>Tvoj Ivan</a:t>
            </a:r>
            <a:r>
              <a:rPr lang="sr-Latn-RS" smtClean="0"/>
              <a:t>; </a:t>
            </a:r>
            <a:r>
              <a:rPr lang="sr-Latn-RS" i="1" smtClean="0"/>
              <a:t>Tvoj Ivo</a:t>
            </a:r>
            <a:r>
              <a:rPr lang="sr-Latn-RS" smtClean="0"/>
              <a:t>; </a:t>
            </a:r>
            <a:r>
              <a:rPr lang="sr-Latn-RS" i="1" smtClean="0"/>
              <a:t>Tvoj Iv.An.</a:t>
            </a:r>
            <a:r>
              <a:rPr lang="sr-Latn-RS" smtClean="0"/>
              <a:t>;</a:t>
            </a:r>
            <a:r>
              <a:rPr lang="sr-Latn-RS" i="1" smtClean="0"/>
              <a:t> Grli te Ivan</a:t>
            </a:r>
            <a:r>
              <a:rPr lang="sr-Latn-RS" smtClean="0"/>
              <a:t>; </a:t>
            </a:r>
            <a:r>
              <a:rPr lang="sr-Latn-RS" i="1" smtClean="0"/>
              <a:t>Voli te tvoj Ivo Andrić</a:t>
            </a:r>
            <a:r>
              <a:rPr lang="sr-Latn-RS" smtClean="0"/>
              <a:t>; </a:t>
            </a:r>
            <a:r>
              <a:rPr lang="sr-Latn-RS" i="1" smtClean="0"/>
              <a:t>Voli te tvoj Ivo</a:t>
            </a:r>
            <a:r>
              <a:rPr lang="sr-Latn-RS" smtClean="0"/>
              <a:t>; </a:t>
            </a:r>
            <a:r>
              <a:rPr lang="sr-Latn-RS" i="1" smtClean="0"/>
              <a:t>Voli te tvoj Iv An</a:t>
            </a:r>
            <a:r>
              <a:rPr lang="sr-Latn-RS" smtClean="0"/>
              <a:t>; </a:t>
            </a:r>
            <a:r>
              <a:rPr lang="sr-Latn-RS" i="1" smtClean="0"/>
              <a:t>Voli te tvoj Ivan</a:t>
            </a:r>
            <a:r>
              <a:rPr lang="sr-Latn-RS" smtClean="0"/>
              <a:t>; </a:t>
            </a:r>
            <a:r>
              <a:rPr lang="sr-Latn-RS" i="1" smtClean="0"/>
              <a:t>Voli te Iv.An.</a:t>
            </a:r>
            <a:r>
              <a:rPr lang="sr-Latn-RS" smtClean="0"/>
              <a:t>; </a:t>
            </a:r>
            <a:r>
              <a:rPr lang="sr-Latn-RS" i="1" smtClean="0"/>
              <a:t>Iv.An.</a:t>
            </a:r>
            <a:r>
              <a:rPr lang="sr-Latn-RS" smtClean="0"/>
              <a:t>; </a:t>
            </a:r>
            <a:r>
              <a:rPr lang="sr-Latn-RS" i="1" smtClean="0"/>
              <a:t>IvAn</a:t>
            </a:r>
            <a:r>
              <a:rPr lang="sr-Latn-RS" smtClean="0"/>
              <a:t>; </a:t>
            </a:r>
            <a:r>
              <a:rPr lang="sr-Latn-RS" i="1" smtClean="0"/>
              <a:t>Ivo An.</a:t>
            </a:r>
            <a:r>
              <a:rPr lang="sr-Latn-RS" smtClean="0"/>
              <a:t>; </a:t>
            </a:r>
            <a:r>
              <a:rPr lang="sr-Latn-RS" i="1" smtClean="0"/>
              <a:t>Pozdrav Ivo</a:t>
            </a:r>
            <a:r>
              <a:rPr lang="sr-Latn-RS" smtClean="0"/>
              <a:t>; </a:t>
            </a:r>
            <a:r>
              <a:rPr lang="sr-Latn-RS" i="1" smtClean="0"/>
              <a:t>Mnogo </a:t>
            </a:r>
            <a:r>
              <a:rPr lang="sr-Latn-RS" i="1" smtClean="0"/>
              <a:t>te voli Iv.An.</a:t>
            </a:r>
            <a:r>
              <a:rPr lang="sr-Latn-RS" smtClean="0"/>
              <a:t>; </a:t>
            </a:r>
            <a:r>
              <a:rPr lang="sr-Latn-RS" i="1" smtClean="0"/>
              <a:t>Tvoj stari Ivo</a:t>
            </a:r>
            <a:r>
              <a:rPr lang="sr-Latn-RS" smtClean="0"/>
              <a:t>; </a:t>
            </a:r>
            <a:r>
              <a:rPr lang="sr-Latn-RS" i="1" smtClean="0"/>
              <a:t>Voli te i pozdravlja</a:t>
            </a:r>
            <a:r>
              <a:rPr lang="sr-Latn-RS" smtClean="0"/>
              <a:t> </a:t>
            </a:r>
            <a:r>
              <a:rPr lang="sr-Latn-RS" i="1" smtClean="0"/>
              <a:t>Iv.An.</a:t>
            </a:r>
            <a:r>
              <a:rPr lang="sr-Latn-RS" smtClean="0"/>
              <a:t>; </a:t>
            </a:r>
            <a:r>
              <a:rPr lang="sr-Latn-RS" i="1" smtClean="0"/>
              <a:t>Do vidjenja Iv.An</a:t>
            </a:r>
            <a:r>
              <a:rPr lang="sr-Latn-RS" i="1" smtClean="0"/>
              <a:t>.</a:t>
            </a:r>
            <a:r>
              <a:rPr lang="sr-Latn-RS" smtClean="0"/>
              <a:t> </a:t>
            </a:r>
            <a:endParaRPr lang="sr-Latn-RS" smtClean="0"/>
          </a:p>
          <a:p>
            <a:pPr marL="358775" lvl="1" indent="-358775">
              <a:buFont typeface="Arial" pitchFamily="34" charset="0"/>
              <a:buChar char="•"/>
              <a:tabLst>
                <a:tab pos="358775" algn="l"/>
              </a:tabLst>
            </a:pPr>
            <a:r>
              <a:rPr lang="sr-Latn-RS" sz="3200" smtClean="0">
                <a:solidFill>
                  <a:srgbClr val="00B0F0"/>
                </a:solidFill>
              </a:rPr>
              <a:t>Milutin Popović</a:t>
            </a:r>
          </a:p>
          <a:p>
            <a:pPr lvl="1"/>
            <a:r>
              <a:rPr lang="sr-Latn-RS" i="1" smtClean="0"/>
              <a:t>Tvoj Ivo;</a:t>
            </a:r>
            <a:r>
              <a:rPr lang="sr-Latn-RS" smtClean="0"/>
              <a:t> </a:t>
            </a:r>
            <a:r>
              <a:rPr lang="sr-Latn-RS" i="1" smtClean="0"/>
              <a:t>Ivo </a:t>
            </a:r>
            <a:r>
              <a:rPr lang="sr-Latn-RS" i="1" smtClean="0"/>
              <a:t>Andrić</a:t>
            </a:r>
            <a:r>
              <a:rPr lang="sr-Latn-RS" smtClean="0"/>
              <a:t>; </a:t>
            </a:r>
            <a:r>
              <a:rPr lang="sr-Latn-RS" i="1" smtClean="0"/>
              <a:t>vaš Ivo; vaš </a:t>
            </a:r>
            <a:r>
              <a:rPr lang="sr-Latn-RS" i="1" smtClean="0"/>
              <a:t>Ivo </a:t>
            </a:r>
            <a:r>
              <a:rPr lang="sr-Latn-RS" i="1" smtClean="0"/>
              <a:t>Andrić</a:t>
            </a:r>
            <a:r>
              <a:rPr lang="sr-Latn-RS" smtClean="0"/>
              <a:t> </a:t>
            </a:r>
            <a:endParaRPr lang="sr-Latn-RS" smtClean="0"/>
          </a:p>
          <a:p>
            <a:pPr marL="358775" lvl="1" indent="-358775">
              <a:buFont typeface="Arial" pitchFamily="34" charset="0"/>
              <a:buChar char="•"/>
              <a:tabLst>
                <a:tab pos="358775" algn="l"/>
              </a:tabLst>
            </a:pPr>
            <a:r>
              <a:rPr lang="sr-Latn-RS" sz="3200" smtClean="0">
                <a:solidFill>
                  <a:srgbClr val="00B0F0"/>
                </a:solidFill>
              </a:rPr>
              <a:t>Borivoje </a:t>
            </a:r>
            <a:r>
              <a:rPr lang="sr-Latn-RS" sz="3200" smtClean="0">
                <a:solidFill>
                  <a:srgbClr val="00B0F0"/>
                </a:solidFill>
              </a:rPr>
              <a:t>Jevtić </a:t>
            </a:r>
            <a:endParaRPr lang="sr-Latn-RS" sz="3200">
              <a:solidFill>
                <a:srgbClr val="00B0F0"/>
              </a:solidFill>
            </a:endParaRPr>
          </a:p>
          <a:p>
            <a:pPr marL="758825" lvl="2" indent="-358775">
              <a:buNone/>
              <a:tabLst>
                <a:tab pos="358775" algn="l"/>
              </a:tabLst>
            </a:pPr>
            <a:r>
              <a:rPr lang="sr-Latn-RS" i="1" smtClean="0"/>
              <a:t>-  Tvoj </a:t>
            </a:r>
            <a:r>
              <a:rPr lang="sr-Latn-RS" i="1" smtClean="0"/>
              <a:t>Ivo</a:t>
            </a:r>
            <a:r>
              <a:rPr lang="sr-Latn-RS" smtClean="0"/>
              <a:t>; </a:t>
            </a:r>
            <a:r>
              <a:rPr lang="sr-Latn-RS" i="1" smtClean="0"/>
              <a:t>Tvoj Ivo Andrić</a:t>
            </a:r>
            <a:r>
              <a:rPr lang="sr-Latn-RS" smtClean="0"/>
              <a:t>; </a:t>
            </a:r>
            <a:r>
              <a:rPr lang="sr-Latn-RS" i="1" smtClean="0"/>
              <a:t>Ivo Andrić</a:t>
            </a:r>
            <a:r>
              <a:rPr lang="sr-Latn-RS" smtClean="0"/>
              <a:t>; </a:t>
            </a:r>
            <a:r>
              <a:rPr lang="sr-Latn-RS" i="1" smtClean="0"/>
              <a:t>Ivo</a:t>
            </a:r>
            <a:r>
              <a:rPr lang="sr-Latn-RS" smtClean="0"/>
              <a:t>; </a:t>
            </a:r>
            <a:r>
              <a:rPr lang="sr-Latn-RS" i="1" smtClean="0"/>
              <a:t>Milica i </a:t>
            </a:r>
            <a:r>
              <a:rPr lang="sr-Latn-RS" i="1" smtClean="0"/>
              <a:t>Ivo </a:t>
            </a:r>
            <a:r>
              <a:rPr lang="sr-Latn-RS" i="1" smtClean="0"/>
              <a:t>Andrić</a:t>
            </a:r>
          </a:p>
          <a:p>
            <a:pPr marL="358775" lvl="1" indent="-358775">
              <a:buNone/>
              <a:tabLst>
                <a:tab pos="358775" algn="l"/>
              </a:tabLst>
            </a:pPr>
            <a:endParaRPr lang="sr-Latn-RS" smtClean="0">
              <a:solidFill>
                <a:srgbClr val="00B0F0"/>
              </a:solidFill>
            </a:endParaRP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/>
          </a:bodyPr>
          <a:lstStyle/>
          <a:p>
            <a:r>
              <a:rPr lang="sr-Latn-RS" smtClean="0">
                <a:solidFill>
                  <a:srgbClr val="00B0F0"/>
                </a:solidFill>
              </a:rPr>
              <a:t>Vera Stojić</a:t>
            </a:r>
          </a:p>
          <a:p>
            <a:pPr lvl="1"/>
            <a:r>
              <a:rPr lang="sr-Latn-RS" i="1" smtClean="0"/>
              <a:t>vaš </a:t>
            </a:r>
            <a:r>
              <a:rPr lang="sr-Latn-RS" i="1" smtClean="0"/>
              <a:t>Ivo </a:t>
            </a:r>
            <a:r>
              <a:rPr lang="sr-Latn-RS" i="1" smtClean="0"/>
              <a:t>Andrić; vaš </a:t>
            </a:r>
            <a:r>
              <a:rPr lang="sr-Latn-RS" i="1" smtClean="0"/>
              <a:t>Šjor </a:t>
            </a:r>
            <a:r>
              <a:rPr lang="sr-Latn-RS" i="1" smtClean="0"/>
              <a:t>Ivo</a:t>
            </a:r>
          </a:p>
          <a:p>
            <a:pPr lvl="1">
              <a:buNone/>
            </a:pPr>
            <a:endParaRPr lang="sr-Latn-RS" smtClean="0"/>
          </a:p>
          <a:p>
            <a:r>
              <a:rPr lang="sr-Latn-RS" smtClean="0">
                <a:solidFill>
                  <a:srgbClr val="00B0F0"/>
                </a:solidFill>
              </a:rPr>
              <a:t>Zdenka Marković</a:t>
            </a:r>
          </a:p>
          <a:p>
            <a:pPr lvl="1"/>
            <a:r>
              <a:rPr lang="sr-Latn-RS" i="1" smtClean="0"/>
              <a:t>Vaš </a:t>
            </a:r>
            <a:r>
              <a:rPr lang="sr-Latn-RS" i="1" smtClean="0"/>
              <a:t>Ivo </a:t>
            </a:r>
            <a:r>
              <a:rPr lang="sr-Latn-RS" i="1" smtClean="0"/>
              <a:t>Andrić</a:t>
            </a:r>
            <a:r>
              <a:rPr lang="sr-Latn-RS" smtClean="0"/>
              <a:t>; </a:t>
            </a:r>
            <a:r>
              <a:rPr lang="sr-Latn-RS" i="1" smtClean="0"/>
              <a:t>Vaš Iv. An.</a:t>
            </a:r>
            <a:r>
              <a:rPr lang="sr-Latn-RS" smtClean="0"/>
              <a:t>; </a:t>
            </a:r>
            <a:r>
              <a:rPr lang="sr-Latn-RS" i="1" smtClean="0"/>
              <a:t>Ivo Andrić</a:t>
            </a:r>
            <a:r>
              <a:rPr lang="sr-Latn-RS" smtClean="0"/>
              <a:t>; </a:t>
            </a:r>
            <a:r>
              <a:rPr lang="sr-Latn-RS" i="1" smtClean="0"/>
              <a:t>Vaš stari prijatelj Ivo Andrić</a:t>
            </a:r>
            <a:r>
              <a:rPr lang="sr-Latn-RS" smtClean="0"/>
              <a:t>; </a:t>
            </a:r>
            <a:r>
              <a:rPr lang="sr-Latn-RS" i="1" smtClean="0"/>
              <a:t>Vaš I. Andrić</a:t>
            </a:r>
            <a:r>
              <a:rPr lang="sr-Latn-RS" smtClean="0"/>
              <a:t> i </a:t>
            </a:r>
            <a:r>
              <a:rPr lang="sr-Latn-RS" i="1" smtClean="0"/>
              <a:t>I</a:t>
            </a:r>
            <a:r>
              <a:rPr lang="sr-Latn-RS" i="1" smtClean="0"/>
              <a:t>. </a:t>
            </a:r>
            <a:r>
              <a:rPr lang="sr-Latn-RS" i="1" smtClean="0"/>
              <a:t>Andrić</a:t>
            </a:r>
          </a:p>
          <a:p>
            <a:pPr lvl="1">
              <a:buNone/>
            </a:pPr>
            <a:endParaRPr lang="sr-Latn-RS" smtClean="0"/>
          </a:p>
          <a:p>
            <a:r>
              <a:rPr lang="sr-Latn-RS" smtClean="0">
                <a:solidFill>
                  <a:srgbClr val="00B0F0"/>
                </a:solidFill>
              </a:rPr>
              <a:t>Svetislav Cvijanović</a:t>
            </a:r>
          </a:p>
          <a:p>
            <a:pPr lvl="1"/>
            <a:r>
              <a:rPr lang="sr-Latn-RS" i="1" smtClean="0"/>
              <a:t>Vaš </a:t>
            </a:r>
            <a:r>
              <a:rPr lang="sr-Latn-RS" i="1" smtClean="0"/>
              <a:t>Ivo </a:t>
            </a:r>
            <a:r>
              <a:rPr lang="sr-Latn-RS" i="1" smtClean="0"/>
              <a:t>Andrić</a:t>
            </a:r>
            <a:r>
              <a:rPr lang="sr-Latn-RS" smtClean="0"/>
              <a:t>; </a:t>
            </a:r>
            <a:r>
              <a:rPr lang="sr-Latn-RS" i="1" smtClean="0"/>
              <a:t>Ivo </a:t>
            </a:r>
            <a:r>
              <a:rPr lang="sr-Latn-RS" i="1" smtClean="0"/>
              <a:t>Andrić</a:t>
            </a:r>
            <a:endParaRPr lang="en-US" smtClean="0"/>
          </a:p>
          <a:p>
            <a:endParaRPr lang="sr-Latn-RS" smtClean="0"/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/>
          </a:bodyPr>
          <a:lstStyle/>
          <a:p>
            <a:r>
              <a:rPr lang="sr-Latn-RS" cap="small" smtClean="0"/>
              <a:t>Početak </a:t>
            </a:r>
            <a:r>
              <a:rPr lang="sr-Latn-RS" cap="small" smtClean="0"/>
              <a:t>komunikacije – formule započinjanja</a:t>
            </a:r>
          </a:p>
          <a:p>
            <a:r>
              <a:rPr lang="sr-Latn-RS" smtClean="0">
                <a:solidFill>
                  <a:srgbClr val="00B0F0"/>
                </a:solidFill>
              </a:rPr>
              <a:t>Cvijanović</a:t>
            </a:r>
          </a:p>
          <a:p>
            <a:pPr lvl="1"/>
            <a:r>
              <a:rPr lang="sr-Latn-RS" smtClean="0"/>
              <a:t>blagodarim </a:t>
            </a:r>
            <a:r>
              <a:rPr lang="sr-Latn-RS" smtClean="0"/>
              <a:t>na pažnji i čestitkama. (SC, 1 – 1920)</a:t>
            </a:r>
            <a:endParaRPr lang="en-US" smtClean="0"/>
          </a:p>
          <a:p>
            <a:pPr lvl="1"/>
            <a:r>
              <a:rPr lang="sr-Latn-RS" smtClean="0"/>
              <a:t>pisao sam Vam iz Dubrovnika, ne znam da li ste primili, jer do danas nemam ništa od Vas. (SC, 10 – 1920)</a:t>
            </a:r>
            <a:endParaRPr lang="en-US" smtClean="0"/>
          </a:p>
          <a:p>
            <a:pPr lvl="1"/>
            <a:r>
              <a:rPr lang="sr-Latn-RS" smtClean="0"/>
              <a:t>neki dan sam Vam pisao kartu, (SC, 22 – 1921)</a:t>
            </a:r>
            <a:endParaRPr lang="en-US" smtClean="0"/>
          </a:p>
          <a:p>
            <a:pPr lvl="1"/>
            <a:r>
              <a:rPr lang="sr-Latn-RS" smtClean="0"/>
              <a:t>danas sam primio Vaše pismo. (SC, 23 – 1921)</a:t>
            </a:r>
            <a:endParaRPr lang="en-US" smtClean="0"/>
          </a:p>
          <a:p>
            <a:pPr lvl="1"/>
            <a:r>
              <a:rPr lang="sr-Latn-RS" smtClean="0"/>
              <a:t>primio sam knjige i poslednju kartu. (SC, 33 – 1922)</a:t>
            </a:r>
            <a:endParaRPr lang="en-US" smtClean="0"/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 fontScale="85000" lnSpcReduction="20000"/>
          </a:bodyPr>
          <a:lstStyle/>
          <a:p>
            <a:r>
              <a:rPr lang="sr-Latn-RS" sz="4600" smtClean="0">
                <a:solidFill>
                  <a:srgbClr val="00B0F0"/>
                </a:solidFill>
              </a:rPr>
              <a:t>Marković</a:t>
            </a:r>
            <a:endParaRPr lang="sr-Latn-RS" smtClean="0">
              <a:solidFill>
                <a:srgbClr val="00B0F0"/>
              </a:solidFill>
            </a:endParaRPr>
          </a:p>
          <a:p>
            <a:pPr lvl="1"/>
            <a:r>
              <a:rPr lang="sr-Latn-RS" smtClean="0"/>
              <a:t>u hitnji, i pred polazak pišem Vam ovaj list koji ujedno ima da bude i odgovor na Vaš list i kartu iz Srema. (ZM, 14 – 1918)</a:t>
            </a:r>
            <a:endParaRPr lang="en-US" smtClean="0"/>
          </a:p>
          <a:p>
            <a:pPr lvl="1"/>
            <a:r>
              <a:rPr lang="sr-Latn-RS" smtClean="0"/>
              <a:t>blagodarim na sjećanju. (ZM, 17 – 1918)</a:t>
            </a:r>
            <a:endParaRPr lang="en-US" smtClean="0"/>
          </a:p>
          <a:p>
            <a:pPr lvl="1"/>
            <a:r>
              <a:rPr lang="sr-Latn-RS" smtClean="0"/>
              <a:t>zalud Vas očekivah tri dana; juče sam bio u Novom. (ZM, 19 – 1918)</a:t>
            </a:r>
            <a:endParaRPr lang="en-US" smtClean="0"/>
          </a:p>
          <a:p>
            <a:pPr lvl="1"/>
            <a:r>
              <a:rPr lang="sr-Latn-RS" smtClean="0"/>
              <a:t>stigao sam konačno kući. (ZM, 28 – 1919)</a:t>
            </a:r>
            <a:endParaRPr lang="en-US" smtClean="0"/>
          </a:p>
          <a:p>
            <a:pPr lvl="1">
              <a:buNone/>
            </a:pPr>
            <a:endParaRPr lang="en-US" smtClean="0"/>
          </a:p>
          <a:p>
            <a:pPr lvl="1"/>
            <a:r>
              <a:rPr lang="sr-Latn-RS" smtClean="0"/>
              <a:t>blagodarim na listu i pozdravima. (ZM, 8 – 1918)</a:t>
            </a:r>
            <a:endParaRPr lang="en-US" smtClean="0"/>
          </a:p>
          <a:p>
            <a:pPr lvl="1"/>
            <a:r>
              <a:rPr lang="sr-Latn-RS" smtClean="0"/>
              <a:t>pisah Vam neki dan, ne znam da li ste primili. (ZM, 11 – 1918)</a:t>
            </a:r>
            <a:endParaRPr lang="en-US" smtClean="0"/>
          </a:p>
          <a:p>
            <a:pPr lvl="1"/>
            <a:r>
              <a:rPr lang="sr-Latn-RS" smtClean="0"/>
              <a:t>blagodarim na listu i dobroti. (ZM, 13 – 1918)</a:t>
            </a:r>
            <a:endParaRPr lang="en-US" smtClean="0"/>
          </a:p>
          <a:p>
            <a:pPr lvl="1"/>
            <a:r>
              <a:rPr lang="sr-Latn-RS" smtClean="0"/>
              <a:t>zdravo i dobro sam stigao, već se donekle i sjestih. (ZM, 15 – 1918)</a:t>
            </a:r>
            <a:endParaRPr lang="en-US" smtClean="0"/>
          </a:p>
          <a:p>
            <a:pPr lvl="1"/>
            <a:r>
              <a:rPr lang="sr-Latn-RS" smtClean="0"/>
              <a:t>neki dan </a:t>
            </a:r>
            <a:r>
              <a:rPr lang="sr-Latn-RS" smtClean="0"/>
              <a:t>sam </a:t>
            </a:r>
            <a:r>
              <a:rPr lang="sr-Latn-RS" smtClean="0"/>
              <a:t>primio </a:t>
            </a:r>
            <a:r>
              <a:rPr lang="sr-Latn-RS" smtClean="0"/>
              <a:t>Vaše pismo od 22. V. (ZM, 24 – 1919)</a:t>
            </a:r>
            <a:endParaRPr lang="en-US" smtClean="0"/>
          </a:p>
          <a:p>
            <a:pPr lvl="1"/>
            <a:r>
              <a:rPr lang="sr-Latn-RS" smtClean="0"/>
              <a:t>danas sam primio Vašu kartu iz Aflenza. (ZM, 59 – 1920)</a:t>
            </a:r>
            <a:endParaRPr lang="en-US" smtClean="0"/>
          </a:p>
          <a:p>
            <a:pPr lvl="1"/>
            <a:r>
              <a:rPr lang="sr-Latn-RS" smtClean="0"/>
              <a:t>zatekao sam Vaše pismo i kartu ovde, i mnogo Vam hvala. (ZM, 84 – 1922)</a:t>
            </a:r>
            <a:endParaRPr lang="en-US" smtClean="0"/>
          </a:p>
          <a:p>
            <a:pPr lvl="1"/>
            <a:r>
              <a:rPr lang="sr-Latn-RS" smtClean="0"/>
              <a:t>neki dan sam Vam pisao i zahvalio na sećanju i čestitkama (ZM, 115 – 1930)</a:t>
            </a:r>
            <a:endParaRPr lang="en-US" smtClean="0"/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 fontScale="92500" lnSpcReduction="10000"/>
          </a:bodyPr>
          <a:lstStyle/>
          <a:p>
            <a:r>
              <a:rPr lang="sr-Latn-RS" sz="4100" smtClean="0">
                <a:solidFill>
                  <a:srgbClr val="00B0F0"/>
                </a:solidFill>
              </a:rPr>
              <a:t>Stojić</a:t>
            </a:r>
            <a:endParaRPr lang="sr-Latn-RS" smtClean="0">
              <a:solidFill>
                <a:srgbClr val="00B0F0"/>
              </a:solidFill>
            </a:endParaRPr>
          </a:p>
          <a:p>
            <a:pPr lvl="1"/>
            <a:r>
              <a:rPr lang="sr-Latn-RS" smtClean="0"/>
              <a:t>ovaj čas </a:t>
            </a:r>
            <a:r>
              <a:rPr lang="sr-Latn-RS" smtClean="0"/>
              <a:t>sam </a:t>
            </a:r>
            <a:r>
              <a:rPr lang="sr-Latn-RS" smtClean="0"/>
              <a:t>primio </a:t>
            </a:r>
            <a:r>
              <a:rPr lang="sr-Latn-RS" smtClean="0"/>
              <a:t>vaše pismo od 17. O. M. (VS, 4 – 1926)</a:t>
            </a:r>
            <a:endParaRPr lang="en-US" smtClean="0"/>
          </a:p>
          <a:p>
            <a:pPr lvl="1"/>
            <a:r>
              <a:rPr lang="sr-Latn-RS" smtClean="0"/>
              <a:t>hvala vam veliko na poslednjem pismu. (VS, 22 – 1927)</a:t>
            </a:r>
            <a:endParaRPr lang="en-US" smtClean="0"/>
          </a:p>
          <a:p>
            <a:pPr lvl="1"/>
            <a:r>
              <a:rPr lang="sr-Latn-RS" smtClean="0"/>
              <a:t>da Vam se javim sa dve reči. (VS, 40 – 19255)</a:t>
            </a:r>
            <a:endParaRPr lang="en-US" smtClean="0"/>
          </a:p>
          <a:p>
            <a:pPr lvl="1"/>
            <a:r>
              <a:rPr lang="sr-Latn-RS" smtClean="0"/>
              <a:t>primio sam vaše ekspr. pismo od 14 o. M. (VS, 73 – 1965)</a:t>
            </a:r>
            <a:endParaRPr lang="en-US" smtClean="0"/>
          </a:p>
          <a:p>
            <a:pPr lvl="1"/>
            <a:r>
              <a:rPr lang="sr-Latn-RS" smtClean="0"/>
              <a:t>Zdravo smo i dobro stigli, a za nama i Baka. (VS, 74 – 1965)</a:t>
            </a:r>
            <a:endParaRPr lang="en-US" smtClean="0"/>
          </a:p>
          <a:p>
            <a:pPr lvl="1">
              <a:buNone/>
            </a:pPr>
            <a:r>
              <a:rPr lang="sr-Latn-RS" smtClean="0"/>
              <a:t> </a:t>
            </a:r>
            <a:endParaRPr lang="en-US" smtClean="0"/>
          </a:p>
          <a:p>
            <a:pPr lvl="1"/>
            <a:r>
              <a:rPr lang="sr-Latn-RS" smtClean="0"/>
              <a:t>hitam da vam se javim, dok ste još u Beogradu. (VS, 2 – 1926)</a:t>
            </a:r>
            <a:endParaRPr lang="en-US" smtClean="0"/>
          </a:p>
          <a:p>
            <a:pPr lvl="1"/>
            <a:r>
              <a:rPr lang="sr-Latn-RS" smtClean="0"/>
              <a:t>odavno vam se nisam javio i ako sam često mislio na vas. (VS, 17 – 1927)</a:t>
            </a:r>
            <a:endParaRPr lang="en-US" smtClean="0"/>
          </a:p>
          <a:p>
            <a:pPr lvl="1"/>
            <a:r>
              <a:rPr lang="sr-Latn-RS" smtClean="0"/>
              <a:t>umesto neki anzihste karte sa plavim morem šaljem vam ovu prozaičnu poštansku hartiju, jer karata nemam, kao znak života iz Miločera.</a:t>
            </a:r>
            <a:endParaRPr lang="en-US" smtClean="0"/>
          </a:p>
          <a:p>
            <a:pPr lvl="1"/>
            <a:r>
              <a:rPr lang="sr-Latn-RS" smtClean="0"/>
              <a:t>Nadam se da ste se vratili i odhnuli od </a:t>
            </a:r>
            <a:r>
              <a:rPr lang="sr-Latn-RS" smtClean="0"/>
              <a:t>vašeg </a:t>
            </a:r>
            <a:r>
              <a:rPr lang="sr-Latn-RS" smtClean="0"/>
              <a:t>dvostrukog </a:t>
            </a:r>
            <a:r>
              <a:rPr lang="sr-Latn-RS" smtClean="0"/>
              <a:t>kongresa. (VS, 59 – 1963)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 fontScale="92500"/>
          </a:bodyPr>
          <a:lstStyle/>
          <a:p>
            <a:pPr lvl="1"/>
            <a:r>
              <a:rPr lang="sr-Latn-RS" smtClean="0"/>
              <a:t>redom primih tvoje karte, (VD, 10 – 1913)</a:t>
            </a:r>
            <a:endParaRPr lang="en-US" smtClean="0"/>
          </a:p>
          <a:p>
            <a:pPr lvl="1"/>
            <a:r>
              <a:rPr lang="sr-Latn-RS" smtClean="0"/>
              <a:t>meni je upravo ugodan teret da ti moram pisati. (VD, 14 – 1913)</a:t>
            </a:r>
            <a:endParaRPr lang="en-US" smtClean="0"/>
          </a:p>
          <a:p>
            <a:pPr lvl="1"/>
            <a:r>
              <a:rPr lang="sr-Latn-RS" smtClean="0"/>
              <a:t>život je u zadnje vreme tako napako pošao da ti nisam mogao nikako odgovoriti na tvoje lepe karte. (VD, 16 – 1913)</a:t>
            </a:r>
            <a:endParaRPr lang="en-US" smtClean="0"/>
          </a:p>
          <a:p>
            <a:pPr lvl="1"/>
            <a:r>
              <a:rPr lang="sr-Latn-RS" smtClean="0"/>
              <a:t>nešto ti a nešto pokvarena pruga učiniše da tek danas primih tvoj list. (VD, 21 – 1913) </a:t>
            </a:r>
            <a:endParaRPr lang="en-US" smtClean="0"/>
          </a:p>
          <a:p>
            <a:pPr lvl="1"/>
            <a:r>
              <a:rPr lang="sr-Latn-RS" smtClean="0"/>
              <a:t>ne dostižem da ti pišem kako sam, (VD, 25 – 1913)</a:t>
            </a:r>
            <a:endParaRPr lang="en-US" smtClean="0"/>
          </a:p>
          <a:p>
            <a:pPr lvl="1"/>
            <a:r>
              <a:rPr lang="sr-Latn-RS" smtClean="0"/>
              <a:t>svoju odluku da ti pišem o nekim namjerama promijenih radi nemira i slabosti u sebi i radi toga što ćemo se najdulje kroz mjesec dana vidjeti. (VD, 28 – 1913)</a:t>
            </a:r>
            <a:endParaRPr lang="en-US" smtClean="0"/>
          </a:p>
          <a:p>
            <a:pPr lvl="1"/>
            <a:r>
              <a:rPr lang="sr-Latn-RS" smtClean="0"/>
              <a:t>blagodaran sam ti na brizi i pažnji. (VD, 31 – 1913)</a:t>
            </a:r>
            <a:endParaRPr lang="en-US" smtClean="0"/>
          </a:p>
          <a:p>
            <a:pPr lvl="1"/>
            <a:r>
              <a:rPr lang="sr-Latn-RS" smtClean="0"/>
              <a:t>hvala na knjizi koju sam pročitao, u koliko je nisam već poznavao, na dušak i sa zadovoljstvom. (BJ, 4 – 1930)</a:t>
            </a:r>
            <a:endParaRPr lang="en-US" smtClean="0"/>
          </a:p>
          <a:p>
            <a:pPr lvl="1"/>
            <a:r>
              <a:rPr lang="sr-Latn-RS" smtClean="0"/>
              <a:t>Očigledno, ne može bez iznenađenja. (BJ, 8 – 1958)</a:t>
            </a:r>
            <a:endParaRPr lang="en-US" smtClean="0"/>
          </a:p>
          <a:p>
            <a:pPr lvl="1"/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/>
          </a:bodyPr>
          <a:lstStyle/>
          <a:p>
            <a:pPr marL="263525" lvl="1" indent="-263525">
              <a:tabLst>
                <a:tab pos="358775" algn="l"/>
              </a:tabLst>
            </a:pPr>
            <a:r>
              <a:rPr lang="sr-Latn-RS" sz="2400" smtClean="0"/>
              <a:t>Blagodarim na uslugama i brizi. (VD, 22 – 1913)</a:t>
            </a:r>
            <a:endParaRPr lang="en-US" sz="2400" smtClean="0"/>
          </a:p>
          <a:p>
            <a:pPr marL="263525" lvl="1" indent="-263525">
              <a:tabLst>
                <a:tab pos="358775" algn="l"/>
              </a:tabLst>
            </a:pPr>
            <a:r>
              <a:rPr lang="sr-Latn-RS" sz="2400" smtClean="0"/>
              <a:t>prilično dugo je izostao tvoj list. (VD, 26 – 1913)</a:t>
            </a:r>
            <a:endParaRPr lang="en-US" sz="2400" smtClean="0"/>
          </a:p>
          <a:p>
            <a:pPr marL="263525" lvl="1" indent="-263525">
              <a:tabLst>
                <a:tab pos="358775" algn="l"/>
              </a:tabLst>
            </a:pPr>
            <a:r>
              <a:rPr lang="sr-Latn-RS" sz="2400" smtClean="0"/>
              <a:t>tek se povratih s puta i zatekoh tvoj list. (VD, 30 – 1913)</a:t>
            </a:r>
            <a:endParaRPr lang="en-US" sz="2400" smtClean="0"/>
          </a:p>
          <a:p>
            <a:pPr marL="263525" lvl="1" indent="-263525">
              <a:tabLst>
                <a:tab pos="358775" algn="l"/>
              </a:tabLst>
            </a:pPr>
            <a:r>
              <a:rPr lang="sr-Latn-RS" sz="2400" smtClean="0"/>
              <a:t>oprosti </a:t>
            </a:r>
            <a:r>
              <a:rPr lang="sr-Latn-RS" sz="2400" smtClean="0"/>
              <a:t>što </a:t>
            </a:r>
            <a:r>
              <a:rPr lang="sr-Latn-RS" sz="2400" smtClean="0"/>
              <a:t>ti tek danas odgovaram na tvoje pismo od 4 o.m. (VD, 40 – 1938)</a:t>
            </a:r>
            <a:endParaRPr lang="en-US" sz="2400" smtClean="0"/>
          </a:p>
          <a:p>
            <a:pPr marL="263525" lvl="1" indent="-263525">
              <a:tabLst>
                <a:tab pos="358775" algn="l"/>
              </a:tabLst>
            </a:pPr>
            <a:r>
              <a:rPr lang="sr-Latn-RS" sz="2400" smtClean="0"/>
              <a:t>hvala na ljubaznoj čestitci. (VD, 41 – 1962)</a:t>
            </a:r>
            <a:endParaRPr lang="en-US" sz="2400" smtClean="0"/>
          </a:p>
          <a:p>
            <a:pPr marL="263525" lvl="1" indent="-263525">
              <a:tabLst>
                <a:tab pos="358775" algn="l"/>
              </a:tabLst>
            </a:pPr>
            <a:r>
              <a:rPr lang="sr-Latn-RS" sz="2400" smtClean="0"/>
              <a:t>hvala na pismu od 28 pr. meseca, koje mi je stiglo ovamo. (VD, 42 – 1964)</a:t>
            </a:r>
            <a:endParaRPr lang="en-US" sz="2400" smtClean="0"/>
          </a:p>
          <a:p>
            <a:pPr marL="263525" lvl="1" indent="-263525">
              <a:tabLst>
                <a:tab pos="358775" algn="l"/>
              </a:tabLst>
            </a:pPr>
            <a:r>
              <a:rPr lang="sr-Latn-RS" sz="2400" smtClean="0"/>
              <a:t>odavno nemam od tebe nikakvih vesti. (MP, 4 – 1933)</a:t>
            </a:r>
            <a:endParaRPr lang="en-US" sz="2400" smtClean="0"/>
          </a:p>
          <a:p>
            <a:pPr marL="263525" lvl="1" indent="-263525">
              <a:tabLst>
                <a:tab pos="358775" algn="l"/>
              </a:tabLst>
            </a:pPr>
            <a:r>
              <a:rPr lang="sr-Latn-RS" sz="2400" smtClean="0"/>
              <a:t>još jednom hoću da ti zahvalim na srdačnom dočeku i preko tebe svima prijateljima, (BJ, 5 – 1931)</a:t>
            </a:r>
            <a:endParaRPr lang="en-US" sz="240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 lnSpcReduction="10000"/>
          </a:bodyPr>
          <a:lstStyle/>
          <a:p>
            <a:r>
              <a:rPr lang="sr-Latn-RS" cap="small" smtClean="0"/>
              <a:t>Završetak </a:t>
            </a:r>
            <a:r>
              <a:rPr lang="sr-Latn-RS" cap="small" smtClean="0"/>
              <a:t>komunikacije – formule završavanja</a:t>
            </a:r>
          </a:p>
          <a:p>
            <a:pPr lvl="1"/>
            <a:r>
              <a:rPr lang="sr-Latn-RS" smtClean="0"/>
              <a:t>Sa najboljim željama i čestitkama, pozdravlja tebe i tvoje (MP, 8 – 1937)</a:t>
            </a:r>
            <a:endParaRPr lang="en-US" smtClean="0"/>
          </a:p>
          <a:p>
            <a:pPr lvl="1"/>
            <a:r>
              <a:rPr lang="sr-Latn-RS" smtClean="0"/>
              <a:t>Pozdravi sve poznanike i javi se. (BJ, 2 – 1920)</a:t>
            </a:r>
            <a:endParaRPr lang="en-US" smtClean="0"/>
          </a:p>
          <a:p>
            <a:pPr lvl="1"/>
            <a:r>
              <a:rPr lang="sr-Latn-RS" smtClean="0"/>
              <a:t>Sa najlepšim željama i srdačnim pozdravima mami, gospođi i tebi, ostajem tvoj stari drug. (BJ, 4 – 1930)</a:t>
            </a:r>
            <a:endParaRPr lang="en-US" smtClean="0"/>
          </a:p>
          <a:p>
            <a:pPr lvl="1"/>
            <a:r>
              <a:rPr lang="sr-Latn-RS" smtClean="0"/>
              <a:t>Tebe i tvoje pozdravlja srdačno (BJ, 5 – 1931)</a:t>
            </a:r>
            <a:endParaRPr lang="en-US" smtClean="0"/>
          </a:p>
          <a:p>
            <a:pPr lvl="1"/>
            <a:r>
              <a:rPr lang="sr-Latn-RS" smtClean="0"/>
              <a:t>Srdačno vaš (VS, 10 – 1926)</a:t>
            </a:r>
            <a:endParaRPr lang="en-US" smtClean="0"/>
          </a:p>
          <a:p>
            <a:pPr lvl="1"/>
            <a:r>
              <a:rPr lang="sr-Latn-RS" smtClean="0"/>
              <a:t>Još jednom Vam želi sve najbolje i pozdravlja Vas srdačno (VS, 13 – 1927)</a:t>
            </a:r>
            <a:endParaRPr lang="en-US" smtClean="0"/>
          </a:p>
          <a:p>
            <a:pPr lvl="1"/>
            <a:r>
              <a:rPr lang="sr-Latn-RS" smtClean="0"/>
              <a:t>Srdačno Vas pozdravlja iskreno (VS, 35 – 1946)</a:t>
            </a:r>
            <a:endParaRPr lang="en-US" smtClean="0"/>
          </a:p>
          <a:p>
            <a:pPr lvl="1"/>
            <a:r>
              <a:rPr lang="sr-Latn-RS" smtClean="0"/>
              <a:t>Vama i vašoj mami želi sve nabolje (VS, 36 – 1947)</a:t>
            </a:r>
            <a:endParaRPr lang="en-US" smtClean="0"/>
          </a:p>
          <a:p>
            <a:pPr lvl="1"/>
            <a:r>
              <a:rPr lang="sr-Latn-RS" smtClean="0"/>
              <a:t>Svako dobro. (VS, 43 – 1957)</a:t>
            </a:r>
            <a:endParaRPr lang="en-US" smtClean="0"/>
          </a:p>
          <a:p>
            <a:pPr lvl="1"/>
            <a:r>
              <a:rPr lang="sr-Latn-RS" smtClean="0"/>
              <a:t>Primite, zajedno sa vašom mamom, srdačne pozdrave od Bake, Milice i vašeg (VS, 59 – 1963)</a:t>
            </a:r>
            <a:endParaRPr lang="en-US" smtClean="0"/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>
            <a:noAutofit/>
          </a:bodyPr>
          <a:lstStyle/>
          <a:p>
            <a:pPr lvl="1"/>
            <a:r>
              <a:rPr lang="sr-Latn-RS" sz="2400" smtClean="0"/>
              <a:t>Vama i vašoj mami od Milice i mene mnogo pozdrava. (VS, 73 – 1965)</a:t>
            </a:r>
            <a:endParaRPr lang="en-US" sz="2400" smtClean="0"/>
          </a:p>
          <a:p>
            <a:pPr lvl="1"/>
            <a:r>
              <a:rPr lang="sr-Latn-RS" sz="2400" smtClean="0"/>
              <a:t>Puno pozdravite sve Vaše. (ZM, 5 – 1918)</a:t>
            </a:r>
            <a:endParaRPr lang="en-US" sz="2400" smtClean="0"/>
          </a:p>
          <a:p>
            <a:pPr lvl="1"/>
            <a:r>
              <a:rPr lang="sr-Latn-RS" sz="2400" smtClean="0"/>
              <a:t>Javite mi se često i pozdravite svoje. (ZM, 8 – 1918)</a:t>
            </a:r>
            <a:endParaRPr lang="en-US" sz="2400" smtClean="0"/>
          </a:p>
          <a:p>
            <a:pPr lvl="1"/>
            <a:r>
              <a:rPr lang="sr-Latn-RS" sz="2400" smtClean="0"/>
              <a:t>Javite se i pozdravite sve Vaše. (ZM, 12 – 1918)</a:t>
            </a:r>
            <a:endParaRPr lang="en-US" sz="2400" smtClean="0"/>
          </a:p>
          <a:p>
            <a:pPr lvl="1"/>
            <a:r>
              <a:rPr lang="sr-Latn-RS" sz="2400" smtClean="0"/>
              <a:t>Vas i sve Vaše srdačno pozdravlja (ZM, 27 – 1919)</a:t>
            </a:r>
            <a:endParaRPr lang="en-US" sz="2400" smtClean="0"/>
          </a:p>
          <a:p>
            <a:pPr lvl="1"/>
            <a:r>
              <a:rPr lang="sr-Latn-RS" sz="2400" smtClean="0"/>
              <a:t>Pozdravite srdačno sve Vaše. Javite se. S mnogo pozdrava (ZM, 91 – 1923)</a:t>
            </a:r>
            <a:endParaRPr lang="en-US" sz="2400" smtClean="0"/>
          </a:p>
          <a:p>
            <a:pPr lvl="1"/>
            <a:r>
              <a:rPr lang="sr-Latn-RS" sz="2400" smtClean="0"/>
              <a:t> Do viđenja (SC, 1 – 1920)</a:t>
            </a:r>
            <a:endParaRPr lang="en-US" sz="2400" smtClean="0"/>
          </a:p>
          <a:p>
            <a:pPr lvl="1"/>
            <a:r>
              <a:rPr lang="sr-Latn-RS" sz="2400" smtClean="0"/>
              <a:t>Pozdravite Vašu gospođu i sve naše zajedničke znance. (SC, 3 – 1929)</a:t>
            </a:r>
            <a:endParaRPr lang="en-US" sz="2400" smtClean="0"/>
          </a:p>
          <a:p>
            <a:pPr lvl="1"/>
            <a:r>
              <a:rPr lang="sr-Latn-RS" sz="2400" smtClean="0"/>
              <a:t>Izvestite me, molim Vas, o svemu i pozdravite sve znance (SC, 5 – 1920)</a:t>
            </a:r>
            <a:endParaRPr lang="en-US" sz="2400" smtClean="0"/>
          </a:p>
          <a:p>
            <a:pPr lvl="1"/>
            <a:r>
              <a:rPr lang="sr-Latn-RS" sz="2400" smtClean="0"/>
              <a:t>Vas i Vaše srdačno pozdravlja (SC, 8 – 1920</a:t>
            </a:r>
            <a:r>
              <a:rPr lang="sr-Latn-RS" sz="2400" smtClean="0"/>
              <a:t>) </a:t>
            </a:r>
            <a:endParaRPr lang="en-US" sz="240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 fontScale="92500" lnSpcReduction="10000"/>
          </a:bodyPr>
          <a:lstStyle/>
          <a:p>
            <a:r>
              <a:rPr lang="sr-Latn-RS" sz="4100" smtClean="0">
                <a:solidFill>
                  <a:srgbClr val="00B0F0"/>
                </a:solidFill>
              </a:rPr>
              <a:t>Durbešić</a:t>
            </a:r>
            <a:endParaRPr lang="sr-Latn-RS" smtClean="0">
              <a:solidFill>
                <a:srgbClr val="00B0F0"/>
              </a:solidFill>
            </a:endParaRPr>
          </a:p>
          <a:p>
            <a:pPr lvl="1"/>
            <a:r>
              <a:rPr lang="sr-Latn-RS" smtClean="0"/>
              <a:t>Mnogo </a:t>
            </a:r>
            <a:r>
              <a:rPr lang="sr-Latn-RS" smtClean="0"/>
              <a:t>te voli i pozdravlja (VD, 1 – 1912) </a:t>
            </a:r>
            <a:endParaRPr lang="en-US" smtClean="0"/>
          </a:p>
          <a:p>
            <a:pPr lvl="1"/>
            <a:r>
              <a:rPr lang="sr-Latn-RS" smtClean="0"/>
              <a:t>nežno te pozdravlja (VD, 4 – 1912)</a:t>
            </a:r>
            <a:endParaRPr lang="en-US" smtClean="0"/>
          </a:p>
          <a:p>
            <a:pPr lvl="1"/>
            <a:r>
              <a:rPr lang="sr-Latn-RS" smtClean="0"/>
              <a:t>Očekujem tvoj odgovor i mnogo te volim (VD, 6 – 1912)</a:t>
            </a:r>
            <a:endParaRPr lang="en-US" smtClean="0"/>
          </a:p>
          <a:p>
            <a:pPr lvl="1"/>
            <a:r>
              <a:rPr lang="sr-Latn-RS" smtClean="0"/>
              <a:t>Javi mi se u moju samoću</a:t>
            </a:r>
            <a:r>
              <a:rPr lang="sr-Latn-RS" smtClean="0"/>
              <a:t>. </a:t>
            </a:r>
            <a:r>
              <a:rPr lang="sr-Latn-RS" smtClean="0"/>
              <a:t>Pisaću </a:t>
            </a:r>
            <a:r>
              <a:rPr lang="sr-Latn-RS" smtClean="0"/>
              <a:t>opširno. ! (VD, 10 – 1913)</a:t>
            </a:r>
            <a:endParaRPr lang="en-US" smtClean="0"/>
          </a:p>
          <a:p>
            <a:pPr lvl="1"/>
            <a:r>
              <a:rPr lang="sr-Latn-RS" smtClean="0"/>
              <a:t>Budi dobar i piši  i kako si i šta radiš. Voli te i pozdravlja (VD, 16 – 1913)</a:t>
            </a:r>
            <a:endParaRPr lang="en-US" smtClean="0"/>
          </a:p>
          <a:p>
            <a:pPr lvl="1"/>
            <a:r>
              <a:rPr lang="sr-Latn-RS" smtClean="0"/>
              <a:t>Očekujem naskoro tvoj list. (VD, 17 – 1913)</a:t>
            </a:r>
            <a:endParaRPr lang="en-US" smtClean="0"/>
          </a:p>
          <a:p>
            <a:pPr lvl="1"/>
            <a:r>
              <a:rPr lang="sr-Latn-RS" smtClean="0"/>
              <a:t>Učini sve što te moljah i piši </a:t>
            </a:r>
            <a:r>
              <a:rPr lang="sr-Latn-RS" smtClean="0"/>
              <a:t>mi </a:t>
            </a:r>
            <a:r>
              <a:rPr lang="sr-Latn-RS" smtClean="0"/>
              <a:t>odmah</a:t>
            </a:r>
            <a:r>
              <a:rPr lang="sr-Latn-RS" smtClean="0"/>
              <a:t>. (VD, 18 – 1913)</a:t>
            </a:r>
            <a:endParaRPr lang="en-US" smtClean="0"/>
          </a:p>
          <a:p>
            <a:pPr lvl="1"/>
            <a:r>
              <a:rPr lang="sr-Latn-RS" smtClean="0"/>
              <a:t>Jedan si od rijetkih koje volim i koji me vole. (VD, 24 – 1913)</a:t>
            </a:r>
            <a:endParaRPr lang="en-US" smtClean="0"/>
          </a:p>
          <a:p>
            <a:pPr lvl="1"/>
            <a:r>
              <a:rPr lang="sr-Latn-RS" smtClean="0"/>
              <a:t>Piši o svemu što me interesuje. (VD, 27 – 1913)</a:t>
            </a:r>
            <a:endParaRPr lang="en-US" smtClean="0"/>
          </a:p>
          <a:p>
            <a:pPr lvl="1"/>
            <a:r>
              <a:rPr lang="sr-Latn-RS" smtClean="0"/>
              <a:t>Ne mogu ti ni jedne lepe reči napisati nego te pozdravljam. (VD, 30 – 1913)</a:t>
            </a:r>
            <a:endParaRPr lang="en-US" smtClean="0"/>
          </a:p>
          <a:p>
            <a:pPr lvl="1"/>
            <a:r>
              <a:rPr lang="sr-Latn-RS" smtClean="0"/>
              <a:t>Srdačno Te pozdravlja tvoj stari drug. (VD, 40 – 1938)</a:t>
            </a:r>
            <a:endParaRPr lang="en-US" smtClean="0"/>
          </a:p>
          <a:p>
            <a:pPr lvl="1"/>
            <a:r>
              <a:rPr lang="sr-Latn-RS" smtClean="0"/>
              <a:t>Sa prijateljskim pozdravima tvoj stari (VD, 42 – 1964)</a:t>
            </a:r>
            <a:endParaRPr lang="en-US" smtClean="0"/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/>
          </a:bodyPr>
          <a:lstStyle/>
          <a:p>
            <a:pPr marL="1254125" indent="-538163">
              <a:buAutoNum type="arabicParenR"/>
            </a:pPr>
            <a:r>
              <a:rPr lang="sr-Latn-RS" smtClean="0"/>
              <a:t>Uvod</a:t>
            </a:r>
            <a:endParaRPr lang="sr-Cyrl-RS" smtClean="0"/>
          </a:p>
          <a:p>
            <a:pPr marL="1254125" indent="-538163">
              <a:buAutoNum type="arabicParenR"/>
            </a:pPr>
            <a:r>
              <a:rPr lang="sr-Latn-RS" smtClean="0"/>
              <a:t>Predmet i zadaci analize</a:t>
            </a:r>
            <a:endParaRPr lang="sr-Cyrl-RS" smtClean="0"/>
          </a:p>
          <a:p>
            <a:pPr marL="1254125" indent="-538163">
              <a:buAutoNum type="arabicParenR"/>
            </a:pPr>
            <a:r>
              <a:rPr lang="sr-Latn-RS" smtClean="0"/>
              <a:t>Korpus</a:t>
            </a:r>
            <a:endParaRPr lang="sr-Cyrl-RS" smtClean="0"/>
          </a:p>
          <a:p>
            <a:pPr marL="1254125" indent="-538163">
              <a:buAutoNum type="arabicParenR"/>
            </a:pPr>
            <a:r>
              <a:rPr lang="sr-Latn-RS" smtClean="0"/>
              <a:t>Struktura epistolema</a:t>
            </a:r>
            <a:endParaRPr lang="sr-Latn-RS" smtClean="0"/>
          </a:p>
          <a:p>
            <a:pPr marL="1254125" indent="-538163">
              <a:buAutoNum type="arabicParenR"/>
            </a:pPr>
            <a:r>
              <a:rPr lang="sr-Latn-RS" smtClean="0"/>
              <a:t>Pisma</a:t>
            </a:r>
            <a:endParaRPr lang="sr-Latn-RS" smtClean="0"/>
          </a:p>
          <a:p>
            <a:pPr marL="1254125" indent="-538163">
              <a:buAutoNum type="arabicParenR"/>
            </a:pPr>
            <a:r>
              <a:rPr lang="sr-Latn-RS" smtClean="0"/>
              <a:t>Dopisnice / poštanske karte</a:t>
            </a:r>
            <a:endParaRPr lang="sr-Latn-RS" smtClean="0"/>
          </a:p>
          <a:p>
            <a:pPr marL="1254125" indent="-538163">
              <a:buAutoNum type="arabicParenR"/>
            </a:pPr>
            <a:r>
              <a:rPr lang="en-US" smtClean="0"/>
              <a:t>R</a:t>
            </a:r>
            <a:r>
              <a:rPr lang="sr-Latn-RS" smtClean="0"/>
              <a:t>azglednice</a:t>
            </a:r>
          </a:p>
          <a:p>
            <a:pPr marL="1254125" indent="-538163">
              <a:buAutoNum type="arabicParenR"/>
            </a:pPr>
            <a:r>
              <a:rPr lang="sr-Latn-RS" smtClean="0"/>
              <a:t>Ton pisama, teme i motivi</a:t>
            </a:r>
          </a:p>
          <a:p>
            <a:pPr marL="1254125" indent="-538163">
              <a:buAutoNum type="arabicParenR"/>
            </a:pPr>
            <a:r>
              <a:rPr lang="en-US" smtClean="0"/>
              <a:t>Z</a:t>
            </a:r>
            <a:r>
              <a:rPr lang="sr-Latn-RS" smtClean="0"/>
              <a:t>aključne napomene</a:t>
            </a:r>
          </a:p>
          <a:p>
            <a:pPr marL="1254125" indent="-538163">
              <a:buAutoNum type="arabicParenR"/>
            </a:pPr>
            <a:r>
              <a:rPr lang="sr-Latn-RS" smtClean="0"/>
              <a:t>Izvori </a:t>
            </a:r>
            <a:endParaRPr lang="sr-Latn-RS" smtClean="0"/>
          </a:p>
          <a:p>
            <a:pPr marL="1254125" indent="-538163">
              <a:buAutoNum type="arabicParenR"/>
            </a:pPr>
            <a:endParaRPr lang="sr-Latn-RS" smtClean="0"/>
          </a:p>
          <a:p>
            <a:pPr marL="1254125" indent="-538163">
              <a:buAutoNum type="arabicParenR"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sr-Latn-RS" sz="2800" smtClean="0"/>
              <a:t>Dragi g. Cvijanović,</a:t>
            </a:r>
            <a:endParaRPr lang="en-US" sz="2800" smtClean="0"/>
          </a:p>
          <a:p>
            <a:pPr marL="0" indent="0">
              <a:buNone/>
            </a:pPr>
            <a:r>
              <a:rPr lang="sr-Latn-RS" sz="2800" smtClean="0"/>
              <a:t>primio sam Vukove pesme. Hvala. Naredio sam da vam predaju 1000 din. zadržite ih dok vam ne javim da ih pošaljete mami u Sarjevo. Je li vam štogod predao Glasnik? </a:t>
            </a:r>
            <a:r>
              <a:rPr lang="sr-Latn-RS" sz="2800" smtClean="0"/>
              <a:t>Molim </a:t>
            </a:r>
            <a:r>
              <a:rPr lang="sr-Latn-RS" sz="2800" smtClean="0"/>
              <a:t>pošaljite </a:t>
            </a:r>
            <a:r>
              <a:rPr lang="sr-Latn-RS" sz="2800" smtClean="0"/>
              <a:t>mi </a:t>
            </a:r>
            <a:r>
              <a:rPr lang="sr-Latn-RS" sz="2800" i="1" smtClean="0"/>
              <a:t>odmah St. Stanojevića Istoriju </a:t>
            </a:r>
            <a:r>
              <a:rPr lang="sr-Latn-RS" sz="2800" i="1" smtClean="0"/>
              <a:t>SHS</a:t>
            </a:r>
            <a:r>
              <a:rPr lang="sr-Latn-RS" sz="2800" smtClean="0"/>
              <a:t>.</a:t>
            </a:r>
            <a:endParaRPr lang="en-US" sz="2800" smtClean="0"/>
          </a:p>
          <a:p>
            <a:pPr algn="r">
              <a:buNone/>
            </a:pPr>
            <a:r>
              <a:rPr lang="sr-Latn-RS" sz="2800" smtClean="0"/>
              <a:t>Pozdravlja vas</a:t>
            </a:r>
            <a:endParaRPr lang="en-US" sz="2800" smtClean="0"/>
          </a:p>
          <a:p>
            <a:pPr algn="r">
              <a:buNone/>
            </a:pPr>
            <a:r>
              <a:rPr lang="sr-Latn-RS" sz="2800" smtClean="0"/>
              <a:t>Ivo Andrić</a:t>
            </a:r>
            <a:endParaRPr lang="en-US" sz="2800" smtClean="0"/>
          </a:p>
          <a:p>
            <a:pPr>
              <a:buNone/>
            </a:pPr>
            <a:r>
              <a:rPr lang="sr-Latn-RS" sz="2800" smtClean="0"/>
              <a:t>Bukurešt 2. XI. 22.</a:t>
            </a:r>
            <a:endParaRPr lang="en-US" smtClean="0"/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smtClean="0"/>
              <a:t>Dopisnice / poštanske karte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r-Latn-RS" sz="2800" smtClean="0"/>
              <a:t>Vojko, dragi prijatelju. Dobro je da si telegrafirao, jer sam te izlazeći uzalud na stanicu mnogo blagosiljao svojim po zlu poznatim rečnikom. A moji drže da si zaboravan kao i ja i da si prosto zaboravio doći, tako da si si već pripravio glas učena čovjeka. A sad ozbiljno. Kad htjedneš doći javi u oči onog dana telegrafski i onda dođi, ali istinski, a ne da praviš manevre s mojom – i onako sakatom – gostoljubivošću. Nadam se da dugo ne ću čekati tvoj telegra.</a:t>
            </a:r>
            <a:endParaRPr lang="en-US" sz="2800" smtClean="0"/>
          </a:p>
          <a:p>
            <a:pPr marL="0" indent="0" algn="r">
              <a:buNone/>
            </a:pPr>
            <a:r>
              <a:rPr lang="sr-Latn-RS" sz="2800" smtClean="0"/>
              <a:t>Voli te i pozdravlja Iv.An.</a:t>
            </a:r>
            <a:endParaRPr lang="en-US" sz="2800" smtClean="0"/>
          </a:p>
          <a:p>
            <a:pPr marL="0" indent="0"/>
            <a:endParaRPr lang="en-US" sz="280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sr-Latn-RS" smtClean="0"/>
              <a:t>Šaljem </a:t>
            </a:r>
            <a:r>
              <a:rPr lang="sr-Latn-RS" smtClean="0"/>
              <a:t>ti pozdrave na ovoj vanredno dubokoj slici. Draga mi je i nazvao sam je Tuga i lepota života!</a:t>
            </a:r>
            <a:endParaRPr lang="en-US" smtClean="0"/>
          </a:p>
          <a:p>
            <a:pPr marL="0" indent="0">
              <a:buNone/>
            </a:pPr>
            <a:r>
              <a:rPr lang="sr-Latn-RS" smtClean="0"/>
              <a:t>Razumljivo da mnogo žaljim gde radi neprimamljive perspektive u tvom pismu i radi osrednje sume novce neću u Beč. Otići ću kudgod drugde. Tek da se ode. Ako mi napišeš radovaću se! </a:t>
            </a:r>
            <a:endParaRPr lang="en-US" smtClean="0"/>
          </a:p>
          <a:p>
            <a:pPr algn="r">
              <a:buNone/>
            </a:pPr>
            <a:r>
              <a:rPr lang="sr-Latn-RS" smtClean="0"/>
              <a:t>Voli te Ivo Andrić (VD, 7 – 1912)</a:t>
            </a:r>
            <a:endParaRPr lang="en-US" smtClean="0"/>
          </a:p>
          <a:p>
            <a:pPr>
              <a:buNone/>
            </a:pPr>
            <a:endParaRPr lang="sr-Latn-RS" smtClean="0"/>
          </a:p>
          <a:p>
            <a:pPr>
              <a:buNone/>
            </a:pPr>
            <a:endParaRPr lang="en-US" smtClean="0"/>
          </a:p>
          <a:p>
            <a:pPr marL="0" indent="0">
              <a:buNone/>
            </a:pPr>
            <a:r>
              <a:rPr lang="sr-Latn-RS" smtClean="0"/>
              <a:t>Dobro sam putovao i živ i zdrav stigao i već počeo stari život. Ovde sve po starom. Nadam se da ste dobro i zdravo i srdačno Vas, zajedno sa Vašima pozdravlja</a:t>
            </a:r>
            <a:endParaRPr lang="en-US" smtClean="0"/>
          </a:p>
          <a:p>
            <a:pPr marL="0" indent="0" algn="r">
              <a:buNone/>
            </a:pPr>
            <a:r>
              <a:rPr lang="sr-Latn-RS" smtClean="0"/>
              <a:t>	Ivo </a:t>
            </a:r>
            <a:r>
              <a:rPr lang="sr-Latn-RS" smtClean="0"/>
              <a:t>Andrić (ZM, 49 – 1920)</a:t>
            </a:r>
            <a:endParaRPr lang="en-US" smtClean="0"/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smtClean="0"/>
              <a:t>Razglednice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r-Latn-RS" sz="2700" smtClean="0"/>
              <a:t>Posle boravka u Dubrovniku morao sam u Sloveniju i nisam mogao da vas vidim kao što sam se nadao. </a:t>
            </a:r>
            <a:endParaRPr lang="en-US" sz="2700" smtClean="0"/>
          </a:p>
          <a:p>
            <a:pPr marL="0" indent="0">
              <a:buNone/>
            </a:pPr>
            <a:r>
              <a:rPr lang="sr-Latn-RS" sz="2700" smtClean="0"/>
              <a:t>Seća vas se i pozdravlja srdačno iz ovih lepih krajeva</a:t>
            </a:r>
            <a:endParaRPr lang="en-US" sz="2700" smtClean="0"/>
          </a:p>
          <a:p>
            <a:pPr marL="0" indent="0" algn="r">
              <a:buNone/>
            </a:pPr>
            <a:r>
              <a:rPr lang="sr-Latn-RS" sz="2700" smtClean="0"/>
              <a:t> vaš Ivo (MP, 5 – </a:t>
            </a:r>
            <a:r>
              <a:rPr lang="sr-Latn-RS" sz="2700" smtClean="0"/>
              <a:t>1933</a:t>
            </a:r>
            <a:r>
              <a:rPr lang="sr-Latn-RS" sz="2700" smtClean="0"/>
              <a:t>)</a:t>
            </a:r>
          </a:p>
          <a:p>
            <a:pPr marL="0" indent="0" algn="r">
              <a:buNone/>
            </a:pPr>
            <a:endParaRPr lang="sr-Latn-RS" sz="2700" smtClean="0"/>
          </a:p>
          <a:p>
            <a:pPr marL="0" indent="0" algn="r">
              <a:buNone/>
            </a:pPr>
            <a:endParaRPr lang="en-US" sz="2700" smtClean="0"/>
          </a:p>
          <a:p>
            <a:pPr marL="0" indent="0">
              <a:buNone/>
            </a:pPr>
            <a:r>
              <a:rPr lang="sr-Latn-RS" sz="2700" smtClean="0"/>
              <a:t>Na polasku za Rim, nakon nekoliko lijepih dana u Dubrovniku, srdačno pozdravlja Vas i Vaše </a:t>
            </a:r>
            <a:endParaRPr lang="en-US" sz="2700" smtClean="0"/>
          </a:p>
          <a:p>
            <a:pPr marL="0" indent="0" algn="r">
              <a:buNone/>
            </a:pPr>
            <a:r>
              <a:rPr lang="sr-Latn-RS" sz="2700" smtClean="0"/>
              <a:t>Ivo Andrić (ZM, 48 – 1920)</a:t>
            </a:r>
            <a:endParaRPr lang="en-US" sz="2700" smtClean="0"/>
          </a:p>
          <a:p>
            <a:pPr marL="0" indent="0">
              <a:buNone/>
            </a:pPr>
            <a:endParaRPr lang="en-US" sz="270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 fontScale="92500" lnSpcReduction="20000"/>
          </a:bodyPr>
          <a:lstStyle/>
          <a:p>
            <a:pPr marL="0" indent="0" algn="r">
              <a:buNone/>
            </a:pPr>
            <a:r>
              <a:rPr lang="sr-Latn-RS" smtClean="0"/>
              <a:t>Trieste 3 VIII 26</a:t>
            </a:r>
            <a:endParaRPr lang="en-US" smtClean="0"/>
          </a:p>
          <a:p>
            <a:pPr marL="0" indent="0" algn="r">
              <a:buNone/>
            </a:pPr>
            <a:r>
              <a:rPr lang="sr-Latn-RS" smtClean="0"/>
              <a:t>R.Consolato generale SCS</a:t>
            </a:r>
            <a:endParaRPr lang="en-US" smtClean="0"/>
          </a:p>
          <a:p>
            <a:pPr marL="0" indent="0">
              <a:buNone/>
            </a:pPr>
            <a:r>
              <a:rPr lang="sr-Latn-RS" smtClean="0"/>
              <a:t>Dragi Milutine, ovde sam došao poslom na nekoliko dana. Mislim na vas koji se odmarate u mirnom Višegradu, i sve vas pozdravlja </a:t>
            </a:r>
            <a:endParaRPr lang="en-US" smtClean="0"/>
          </a:p>
          <a:p>
            <a:pPr marL="0" indent="0" algn="r">
              <a:buNone/>
            </a:pPr>
            <a:r>
              <a:rPr lang="sr-Latn-RS" smtClean="0"/>
              <a:t>tvoj Ivo (MP, 1 – </a:t>
            </a:r>
            <a:r>
              <a:rPr lang="sr-Latn-RS" smtClean="0"/>
              <a:t>1926</a:t>
            </a:r>
            <a:r>
              <a:rPr lang="sr-Latn-RS" smtClean="0"/>
              <a:t>)</a:t>
            </a:r>
          </a:p>
          <a:p>
            <a:pPr marL="0" indent="0" algn="r">
              <a:buNone/>
            </a:pPr>
            <a:endParaRPr lang="en-US" smtClean="0"/>
          </a:p>
          <a:p>
            <a:pPr marL="0" indent="0">
              <a:buNone/>
            </a:pPr>
            <a:r>
              <a:rPr lang="sr-Latn-RS" smtClean="0"/>
              <a:t> </a:t>
            </a:r>
            <a:endParaRPr lang="en-US" smtClean="0"/>
          </a:p>
          <a:p>
            <a:pPr marL="0" indent="0">
              <a:buNone/>
            </a:pPr>
            <a:r>
              <a:rPr lang="sr-Latn-RS" smtClean="0"/>
              <a:t>Dragi g. Cvijanović,</a:t>
            </a:r>
            <a:endParaRPr lang="en-US" smtClean="0"/>
          </a:p>
          <a:p>
            <a:pPr marL="0" indent="0">
              <a:buNone/>
            </a:pPr>
            <a:r>
              <a:rPr lang="sr-Latn-RS" smtClean="0"/>
              <a:t>priredio sam Đerzaleza za štampu. Očekujem da mi javite Vaše uslove, broj primeraka i t.d.</a:t>
            </a:r>
            <a:endParaRPr lang="en-US" smtClean="0"/>
          </a:p>
          <a:p>
            <a:pPr marL="0" indent="0">
              <a:buNone/>
            </a:pPr>
            <a:r>
              <a:rPr lang="sr-Latn-RS" smtClean="0"/>
              <a:t>Spremate li štogod novo? Pozdravite sve moje poznanike. </a:t>
            </a:r>
            <a:endParaRPr lang="en-US" smtClean="0"/>
          </a:p>
          <a:p>
            <a:pPr marL="0" indent="0">
              <a:buNone/>
            </a:pPr>
            <a:r>
              <a:rPr lang="sr-Latn-RS" smtClean="0"/>
              <a:t>Vas i Vaše srdačno pozdravlja </a:t>
            </a:r>
            <a:endParaRPr lang="en-US" smtClean="0"/>
          </a:p>
          <a:p>
            <a:pPr marL="0" indent="0" algn="r">
              <a:buNone/>
            </a:pPr>
            <a:r>
              <a:rPr lang="sr-Latn-RS" smtClean="0"/>
              <a:t>Ivo </a:t>
            </a:r>
            <a:r>
              <a:rPr lang="sr-Latn-RS" smtClean="0"/>
              <a:t>Andrić (SC, 24 – 1921)</a:t>
            </a:r>
            <a:endParaRPr lang="en-US" smtClean="0"/>
          </a:p>
          <a:p>
            <a:pPr marL="0" indent="0">
              <a:buNone/>
            </a:pPr>
            <a:r>
              <a:rPr lang="sr-Latn-RS" smtClean="0"/>
              <a:t>Rim 6. X. 21.</a:t>
            </a:r>
            <a:endParaRPr lang="en-US" smtClean="0"/>
          </a:p>
          <a:p>
            <a:pPr marL="0" indent="0">
              <a:buNone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Latn-RS" smtClean="0">
                <a:solidFill>
                  <a:srgbClr val="00B0F0"/>
                </a:solidFill>
              </a:rPr>
              <a:t>t</a:t>
            </a:r>
            <a:r>
              <a:rPr lang="sr-Latn-RS" smtClean="0">
                <a:solidFill>
                  <a:srgbClr val="00B0F0"/>
                </a:solidFill>
              </a:rPr>
              <a:t>i / VI</a:t>
            </a:r>
          </a:p>
          <a:p>
            <a:pPr>
              <a:buNone/>
            </a:pPr>
            <a:endParaRPr lang="sr-Latn-RS" smtClean="0">
              <a:solidFill>
                <a:srgbClr val="00B0F0"/>
              </a:solidFill>
            </a:endParaRPr>
          </a:p>
          <a:p>
            <a:pPr marL="342900" lvl="1" indent="-342900">
              <a:buFont typeface="Wingdings" pitchFamily="2" charset="2"/>
              <a:buChar char="q"/>
            </a:pPr>
            <a:r>
              <a:rPr lang="sr-Latn-RS" sz="3200" smtClean="0">
                <a:solidFill>
                  <a:srgbClr val="00B0F0"/>
                </a:solidFill>
              </a:rPr>
              <a:t>Pisma Veri Stojić</a:t>
            </a:r>
          </a:p>
          <a:p>
            <a:pPr marL="400050" lvl="1" indent="0"/>
            <a:r>
              <a:rPr lang="sr-Latn-RS" smtClean="0"/>
              <a:t> </a:t>
            </a:r>
            <a:r>
              <a:rPr lang="sr-Latn-RS" sz="2400" smtClean="0"/>
              <a:t>Nadam se da ste zdravo i dobro, da nemate suviše brige i posla oko vaše mame (koju pozdravljam) i da se još kupate na Savi. (VS, 40 -1955)</a:t>
            </a:r>
            <a:endParaRPr lang="en-US" sz="2400" smtClean="0"/>
          </a:p>
          <a:p>
            <a:pPr marL="400050" lvl="1" indent="0"/>
            <a:r>
              <a:rPr lang="sr-Latn-RS" sz="2400" smtClean="0"/>
              <a:t>Nadam se da će sa vašom mamom sve dobro ići i da ćete moći putovati kao što zaslužujete na letnji odmor, to ste Vi. (VS, 78 – 1966)</a:t>
            </a:r>
            <a:endParaRPr lang="en-US" sz="2400" smtClean="0"/>
          </a:p>
          <a:p>
            <a:pPr marL="400050" lvl="1" indent="0"/>
            <a:r>
              <a:rPr lang="sr-Latn-RS" sz="2400" smtClean="0"/>
              <a:t>Nadam se da ćete ipak nekako moći i ovog leta na vaš Brač i na odmor koji Vam je toliko potreban.</a:t>
            </a:r>
            <a:endParaRPr lang="en-US" sz="240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1254125" indent="-538163"/>
            <a:r>
              <a:rPr lang="sr-Latn-RS" smtClean="0"/>
              <a:t>Ton pisama, teme i motivi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/>
          </a:bodyPr>
          <a:lstStyle/>
          <a:p>
            <a:pPr marL="400050" lvl="1" indent="0">
              <a:buFont typeface="Wingdings" pitchFamily="2" charset="2"/>
              <a:buChar char="q"/>
            </a:pPr>
            <a:r>
              <a:rPr lang="sr-Latn-RS" sz="3000" smtClean="0">
                <a:solidFill>
                  <a:srgbClr val="00B0F0"/>
                </a:solidFill>
              </a:rPr>
              <a:t>Pisma Zdenki Marković</a:t>
            </a:r>
          </a:p>
          <a:p>
            <a:pPr marL="400050" lvl="1" indent="0">
              <a:buNone/>
            </a:pPr>
            <a:endParaRPr lang="sr-Latn-RS" sz="2400" smtClean="0"/>
          </a:p>
          <a:p>
            <a:pPr marL="400050" lvl="1" indent="0"/>
            <a:r>
              <a:rPr lang="sr-Latn-RS" sz="2400" smtClean="0"/>
              <a:t>Mnogo </a:t>
            </a:r>
            <a:r>
              <a:rPr lang="sr-Latn-RS" sz="2400" smtClean="0"/>
              <a:t>me veselite ako mi više pišete (najvolio bih da ste tu pa da razgovaramo). (ZM, 16 – 1918)</a:t>
            </a:r>
            <a:endParaRPr lang="en-US" sz="2400" smtClean="0"/>
          </a:p>
          <a:p>
            <a:pPr marL="400050" lvl="1" indent="0"/>
            <a:r>
              <a:rPr lang="sr-Latn-RS" sz="2400" smtClean="0"/>
              <a:t>„Cortis“ je jedno od najdražih djela, čitao sam ga </a:t>
            </a:r>
            <a:r>
              <a:rPr lang="sr-Latn-RS" sz="2400" smtClean="0"/>
              <a:t>davno </a:t>
            </a:r>
            <a:r>
              <a:rPr lang="sr-Latn-RS" sz="2400" smtClean="0"/>
              <a:t>i s </a:t>
            </a:r>
            <a:r>
              <a:rPr lang="sr-Latn-RS" sz="2400" smtClean="0"/>
              <a:t>rijetkim užitkom; znači: da me odista dobro poznajete. (ZM, 17 – 1918)</a:t>
            </a:r>
            <a:endParaRPr lang="en-US" sz="2400" smtClean="0"/>
          </a:p>
          <a:p>
            <a:pPr marL="400050" lvl="1" indent="0"/>
            <a:r>
              <a:rPr lang="sr-Latn-RS" sz="2400" smtClean="0"/>
              <a:t>I što je najgore moram i ja s njim da odem a Vi znate da je za mene kafana i inferno jedno te isto. (ZM, 31 – 1919)</a:t>
            </a:r>
            <a:endParaRPr lang="en-US" sz="2400" smtClean="0"/>
          </a:p>
          <a:p>
            <a:pPr marL="400050" lvl="1" indent="0"/>
            <a:r>
              <a:rPr lang="sr-Latn-RS" sz="2400" smtClean="0"/>
              <a:t>Vi ćete razumijeti, kad Vam kažem da mi nije lako. (ZM, 111 – 1927)</a:t>
            </a:r>
            <a:endParaRPr lang="en-US" sz="2400" smtClean="0"/>
          </a:p>
          <a:p>
            <a:pPr marL="400050" lvl="1" indent="0"/>
            <a:endParaRPr lang="en-US" sz="240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smtClean="0"/>
              <a:t>U Andićevim </a:t>
            </a:r>
            <a:r>
              <a:rPr lang="sr-Latn-RS" smtClean="0"/>
              <a:t>epistolemama postoje manje ili više ujednačeni </a:t>
            </a:r>
            <a:r>
              <a:rPr lang="sr-Latn-RS" smtClean="0"/>
              <a:t>strukturni </a:t>
            </a:r>
            <a:r>
              <a:rPr lang="sr-Latn-RS" smtClean="0"/>
              <a:t>elementi, </a:t>
            </a:r>
            <a:r>
              <a:rPr lang="sr-Latn-RS" smtClean="0"/>
              <a:t>ali </a:t>
            </a:r>
            <a:r>
              <a:rPr lang="sr-Latn-RS" smtClean="0"/>
              <a:t>specifičnosti </a:t>
            </a:r>
            <a:r>
              <a:rPr lang="sr-Latn-RS" smtClean="0"/>
              <a:t>u strukturi pisama, dopisnica i razglednica, </a:t>
            </a:r>
            <a:r>
              <a:rPr lang="sr-Latn-RS" smtClean="0"/>
              <a:t>njihov </a:t>
            </a:r>
            <a:r>
              <a:rPr lang="sr-Latn-RS" smtClean="0"/>
              <a:t>sadržaj, teme i motivi, </a:t>
            </a:r>
            <a:r>
              <a:rPr lang="sr-Latn-RS" smtClean="0"/>
              <a:t>kao i sam jezički izraz zavise prvenstveno od odnosa koji Andrić ima prema </a:t>
            </a:r>
            <a:r>
              <a:rPr lang="sr-Latn-RS" smtClean="0"/>
              <a:t>primaocima </a:t>
            </a:r>
            <a:r>
              <a:rPr lang="sr-Latn-RS" smtClean="0"/>
              <a:t>pisama a koji se u često menja tokom vremena.</a:t>
            </a:r>
            <a:endParaRPr lang="en-US" smtClean="0"/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mtClean="0"/>
              <a:t>Z</a:t>
            </a:r>
            <a:r>
              <a:rPr lang="sr-Latn-RS" smtClean="0"/>
              <a:t>aključne </a:t>
            </a:r>
            <a:r>
              <a:rPr lang="sr-Latn-RS" smtClean="0"/>
              <a:t>napomene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/>
          </a:bodyPr>
          <a:lstStyle/>
          <a:p>
            <a:r>
              <a:rPr lang="en-US" sz="4600" smtClean="0"/>
              <a:t>I</a:t>
            </a:r>
            <a:r>
              <a:rPr lang="sr-Latn-RS" sz="4600" smtClean="0"/>
              <a:t>z</a:t>
            </a:r>
            <a:r>
              <a:rPr lang="en-US" sz="4600" smtClean="0"/>
              <a:t>vori</a:t>
            </a:r>
            <a:endParaRPr lang="sr-Latn-RS" sz="4600" smtClean="0"/>
          </a:p>
          <a:p>
            <a:pPr>
              <a:buNone/>
            </a:pPr>
            <a:endParaRPr lang="sr-Latn-RS"/>
          </a:p>
          <a:p>
            <a:pPr marL="0" indent="0">
              <a:buNone/>
            </a:pPr>
            <a:r>
              <a:rPr lang="sr-Latn-RS" smtClean="0"/>
              <a:t>Andrić </a:t>
            </a:r>
            <a:r>
              <a:rPr lang="sr-Latn-RS" smtClean="0"/>
              <a:t>2011: </a:t>
            </a:r>
            <a:r>
              <a:rPr lang="en-US" smtClean="0"/>
              <a:t>Андрић</a:t>
            </a:r>
            <a:r>
              <a:rPr lang="sr-Latn-RS" smtClean="0"/>
              <a:t>,</a:t>
            </a:r>
            <a:r>
              <a:rPr lang="en-US" smtClean="0"/>
              <a:t> Иво. </a:t>
            </a:r>
            <a:r>
              <a:rPr lang="sr-Cyrl-RS" i="1" smtClean="0"/>
              <a:t>Писма (1911‒1973)</a:t>
            </a:r>
            <a:r>
              <a:rPr lang="sr-Cyrl-RS" smtClean="0"/>
              <a:t>.</a:t>
            </a:r>
            <a:r>
              <a:rPr lang="en-US" smtClean="0"/>
              <a:t> </a:t>
            </a:r>
            <a:r>
              <a:rPr lang="en-US"/>
              <a:t>Сабрана дела </a:t>
            </a:r>
            <a:r>
              <a:rPr lang="sr-Cyrl-RS" smtClean="0"/>
              <a:t>у двадесет књига</a:t>
            </a:r>
            <a:r>
              <a:rPr lang="en-US" smtClean="0"/>
              <a:t>, књ.1</a:t>
            </a:r>
            <a:r>
              <a:rPr lang="sr-Cyrl-RS" smtClean="0"/>
              <a:t>9</a:t>
            </a:r>
            <a:r>
              <a:rPr lang="en-US" smtClean="0"/>
              <a:t>. </a:t>
            </a:r>
            <a:r>
              <a:rPr lang="en-US" smtClean="0"/>
              <a:t>Београд</a:t>
            </a:r>
            <a:r>
              <a:rPr lang="sr-Latn-RS" smtClean="0"/>
              <a:t>.</a:t>
            </a:r>
            <a:endParaRPr lang="en-US"/>
          </a:p>
          <a:p>
            <a:pPr>
              <a:buNone/>
            </a:pPr>
            <a:endParaRPr lang="sr-Latn-RS" smtClean="0"/>
          </a:p>
          <a:p>
            <a:pPr>
              <a:buNone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14600"/>
            <a:ext cx="8229600" cy="11430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sr-Latn-RS" sz="66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Hvala na pažnji!</a:t>
            </a:r>
            <a:endParaRPr lang="en-US" sz="6600">
              <a:ln w="18415" cmpd="sng">
                <a:solidFill>
                  <a:srgbClr val="FFFFFF"/>
                </a:solidFill>
                <a:prstDash val="solid"/>
              </a:ln>
              <a:solidFill>
                <a:schemeClr val="accent2">
                  <a:lumMod val="50000"/>
                </a:schemeClr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smtClean="0"/>
              <a:t>Privatna </a:t>
            </a:r>
            <a:r>
              <a:rPr lang="sr-Latn-RS" smtClean="0"/>
              <a:t>pisma</a:t>
            </a:r>
          </a:p>
          <a:p>
            <a:pPr>
              <a:buNone/>
            </a:pPr>
            <a:endParaRPr lang="sr-Latn-RS" smtClean="0"/>
          </a:p>
          <a:p>
            <a:r>
              <a:rPr lang="sr-Latn-RS" smtClean="0"/>
              <a:t>Stilske i komunikacijske </a:t>
            </a:r>
          </a:p>
          <a:p>
            <a:pPr>
              <a:buNone/>
            </a:pPr>
            <a:r>
              <a:rPr lang="sr-Latn-RS" smtClean="0"/>
              <a:t> </a:t>
            </a:r>
            <a:r>
              <a:rPr lang="sr-Latn-RS" smtClean="0"/>
              <a:t>  osobenosti</a:t>
            </a:r>
          </a:p>
          <a:p>
            <a:pPr>
              <a:buNone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U</a:t>
            </a:r>
            <a:r>
              <a:rPr lang="sr-Latn-RS" smtClean="0"/>
              <a:t>vod </a:t>
            </a:r>
            <a:endParaRPr lang="en-US"/>
          </a:p>
        </p:txBody>
      </p:sp>
      <p:pic>
        <p:nvPicPr>
          <p:cNvPr id="6" name="Picture 5" descr="pismo Evgenij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48200" y="1219200"/>
            <a:ext cx="3537192" cy="51511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r>
              <a:rPr lang="sr-Latn-RS" smtClean="0"/>
              <a:t>Analiza </a:t>
            </a:r>
            <a:r>
              <a:rPr lang="sr-Latn-RS" smtClean="0"/>
              <a:t>elementi poetike epistolarnosti</a:t>
            </a:r>
            <a:r>
              <a:rPr lang="sr-Latn-RS" smtClean="0"/>
              <a:t>: </a:t>
            </a:r>
            <a:r>
              <a:rPr lang="sr-Latn-RS" smtClean="0"/>
              <a:t>struktura, </a:t>
            </a:r>
            <a:r>
              <a:rPr lang="sr-Latn-RS" smtClean="0"/>
              <a:t>teme </a:t>
            </a:r>
            <a:r>
              <a:rPr lang="sr-Latn-RS" smtClean="0"/>
              <a:t>i </a:t>
            </a:r>
            <a:r>
              <a:rPr lang="sr-Latn-RS" smtClean="0"/>
              <a:t>motivi, kao i </a:t>
            </a:r>
            <a:r>
              <a:rPr lang="sr-Latn-RS" smtClean="0"/>
              <a:t>različitost </a:t>
            </a:r>
            <a:r>
              <a:rPr lang="sr-Latn-RS" smtClean="0"/>
              <a:t>jezičkih </a:t>
            </a:r>
            <a:r>
              <a:rPr lang="sr-Latn-RS" smtClean="0"/>
              <a:t>formi upotrebljenih u oblikovanju epistolema</a:t>
            </a:r>
          </a:p>
          <a:p>
            <a:r>
              <a:rPr lang="sr-Latn-RS" smtClean="0"/>
              <a:t>Izdvajanjem osnovnih elemenata </a:t>
            </a:r>
            <a:r>
              <a:rPr lang="sr-Latn-RS" smtClean="0"/>
              <a:t>Andrićeve poetike </a:t>
            </a:r>
            <a:r>
              <a:rPr lang="sr-Latn-RS" smtClean="0"/>
              <a:t>epistolarnosti </a:t>
            </a:r>
            <a:r>
              <a:rPr lang="sr-Latn-RS" smtClean="0"/>
              <a:t>saznati </a:t>
            </a:r>
            <a:r>
              <a:rPr lang="sr-Latn-RS" smtClean="0"/>
              <a:t>više o </a:t>
            </a:r>
            <a:r>
              <a:rPr lang="sr-Latn-RS" smtClean="0"/>
              <a:t>samom </a:t>
            </a:r>
            <a:r>
              <a:rPr lang="sr-Latn-RS" smtClean="0"/>
              <a:t>Andriću u </a:t>
            </a:r>
            <a:r>
              <a:rPr lang="sr-Latn-RS" smtClean="0"/>
              <a:t>drugačijoj ulozi, ne kao pisca, publiciste, diplomate, već kao prijatelja, druga, poslovnog saradnika.</a:t>
            </a:r>
            <a:endParaRPr lang="en-US" smtClean="0"/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smtClean="0"/>
              <a:t>Predmet i zadaci analize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sr-Latn-RS" sz="4100" smtClean="0"/>
              <a:t>Korpus čini oko 210 privatnih pisama</a:t>
            </a:r>
            <a:r>
              <a:rPr lang="sr-Latn-RS" sz="4100" smtClean="0"/>
              <a:t>, </a:t>
            </a:r>
            <a:r>
              <a:rPr lang="sr-Latn-RS" sz="4100" smtClean="0"/>
              <a:t>oko </a:t>
            </a:r>
            <a:r>
              <a:rPr lang="sr-Latn-RS" sz="4100" smtClean="0"/>
              <a:t>80 razglednica i 22 </a:t>
            </a:r>
            <a:r>
              <a:rPr lang="sr-Latn-RS" sz="4100" smtClean="0"/>
              <a:t>poštanske </a:t>
            </a:r>
            <a:r>
              <a:rPr lang="sr-Latn-RS" sz="4100" smtClean="0"/>
              <a:t>karte</a:t>
            </a:r>
          </a:p>
          <a:p>
            <a:r>
              <a:rPr lang="sr-Latn-RS" sz="4100" smtClean="0"/>
              <a:t>Primaoci:</a:t>
            </a:r>
          </a:p>
          <a:p>
            <a:pPr lvl="1"/>
            <a:r>
              <a:rPr lang="sr-Latn-RS" smtClean="0"/>
              <a:t>Zdenka </a:t>
            </a:r>
            <a:r>
              <a:rPr lang="sr-Latn-RS" smtClean="0"/>
              <a:t>Marković </a:t>
            </a:r>
            <a:r>
              <a:rPr lang="sr-Latn-RS" smtClean="0"/>
              <a:t>(118 epistomela: oko </a:t>
            </a:r>
            <a:r>
              <a:rPr lang="sr-Latn-RS" smtClean="0"/>
              <a:t>98 pisama i oko </a:t>
            </a:r>
            <a:r>
              <a:rPr lang="sr-Latn-RS" smtClean="0"/>
              <a:t>20 </a:t>
            </a:r>
            <a:r>
              <a:rPr lang="sr-Latn-RS" smtClean="0"/>
              <a:t>razglednica)</a:t>
            </a:r>
          </a:p>
          <a:p>
            <a:pPr lvl="1"/>
            <a:r>
              <a:rPr lang="sr-Latn-RS" smtClean="0"/>
              <a:t>Vera </a:t>
            </a:r>
            <a:r>
              <a:rPr lang="sr-Latn-RS" smtClean="0"/>
              <a:t>Stojić </a:t>
            </a:r>
            <a:r>
              <a:rPr lang="sr-Latn-RS" smtClean="0"/>
              <a:t>(87 </a:t>
            </a:r>
            <a:r>
              <a:rPr lang="sr-Latn-RS" smtClean="0"/>
              <a:t>epistolema: 49 pisama, 37 razglednica, 1 </a:t>
            </a:r>
            <a:r>
              <a:rPr lang="sr-Latn-RS" smtClean="0"/>
              <a:t>dopisnica</a:t>
            </a:r>
            <a:r>
              <a:rPr lang="sr-Latn-RS" smtClean="0"/>
              <a:t>)</a:t>
            </a:r>
          </a:p>
          <a:p>
            <a:pPr lvl="1"/>
            <a:r>
              <a:rPr lang="sr-Latn-RS" smtClean="0"/>
              <a:t>Setislav Cvijanović </a:t>
            </a:r>
            <a:r>
              <a:rPr lang="sr-Latn-RS" smtClean="0"/>
              <a:t>(49 epistolema: 33 pisma, </a:t>
            </a:r>
            <a:r>
              <a:rPr lang="sr-Latn-RS" smtClean="0"/>
              <a:t>11 </a:t>
            </a:r>
            <a:r>
              <a:rPr lang="sr-Latn-RS" smtClean="0"/>
              <a:t>dopisnica</a:t>
            </a:r>
            <a:r>
              <a:rPr lang="sr-Latn-RS" smtClean="0"/>
              <a:t>, 5 razglednica</a:t>
            </a:r>
            <a:r>
              <a:rPr lang="sr-Latn-RS" smtClean="0"/>
              <a:t>) </a:t>
            </a:r>
            <a:endParaRPr lang="sr-Latn-RS" smtClean="0"/>
          </a:p>
          <a:p>
            <a:pPr lvl="1"/>
            <a:r>
              <a:rPr lang="sr-Latn-RS" smtClean="0"/>
              <a:t>Vojmir Durbešić </a:t>
            </a:r>
            <a:r>
              <a:rPr lang="sr-Latn-RS" smtClean="0"/>
              <a:t>(42 epistoleme: 23 pisama, 10 dopisnica, 9 </a:t>
            </a:r>
            <a:r>
              <a:rPr lang="sr-Latn-RS" smtClean="0"/>
              <a:t>razglednica</a:t>
            </a:r>
            <a:r>
              <a:rPr lang="sr-Latn-RS" smtClean="0"/>
              <a:t>)</a:t>
            </a:r>
          </a:p>
          <a:p>
            <a:pPr lvl="1"/>
            <a:r>
              <a:rPr lang="sr-Latn-RS" smtClean="0"/>
              <a:t>Milutin Popović (10 epistolema: 3 pisma, 7 razglednica)</a:t>
            </a:r>
          </a:p>
          <a:p>
            <a:pPr lvl="1"/>
            <a:r>
              <a:rPr lang="sr-Latn-RS" smtClean="0"/>
              <a:t>Borivoje Jevtić (8 epistolema: 6 pisama, 2 razglednice)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K</a:t>
            </a:r>
            <a:r>
              <a:rPr lang="sr-Latn-RS" smtClean="0"/>
              <a:t>orpus 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</a:t>
            </a:r>
            <a:r>
              <a:rPr lang="sr-Latn-RS" smtClean="0"/>
              <a:t>esto i datum</a:t>
            </a:r>
          </a:p>
          <a:p>
            <a:r>
              <a:rPr lang="en-US" smtClean="0"/>
              <a:t>O</a:t>
            </a:r>
            <a:r>
              <a:rPr lang="sr-Latn-RS" smtClean="0"/>
              <a:t>slovljavanje primaoca </a:t>
            </a:r>
          </a:p>
          <a:p>
            <a:r>
              <a:rPr lang="en-US" smtClean="0"/>
              <a:t>F</a:t>
            </a:r>
            <a:r>
              <a:rPr lang="sr-Latn-RS" smtClean="0"/>
              <a:t>ormule započinjanja</a:t>
            </a:r>
          </a:p>
          <a:p>
            <a:r>
              <a:rPr lang="en-US" smtClean="0"/>
              <a:t>F</a:t>
            </a:r>
            <a:r>
              <a:rPr lang="sr-Latn-RS" smtClean="0"/>
              <a:t>ormule završavanja</a:t>
            </a:r>
          </a:p>
          <a:p>
            <a:r>
              <a:rPr lang="en-US" smtClean="0"/>
              <a:t>P</a:t>
            </a:r>
            <a:r>
              <a:rPr lang="sr-Latn-RS" smtClean="0"/>
              <a:t>otpis autora pisma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838200"/>
          </a:xfrm>
        </p:spPr>
        <p:txBody>
          <a:bodyPr/>
          <a:lstStyle/>
          <a:p>
            <a:r>
              <a:rPr lang="sr-Latn-RS" smtClean="0"/>
              <a:t>Struktura epistolema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r-Latn-RS" sz="3800" smtClean="0"/>
              <a:t>Mesto </a:t>
            </a:r>
            <a:r>
              <a:rPr lang="sr-Latn-RS" sz="3800" smtClean="0"/>
              <a:t>i </a:t>
            </a:r>
            <a:r>
              <a:rPr lang="sr-Latn-RS" sz="3800" smtClean="0"/>
              <a:t>datum</a:t>
            </a:r>
          </a:p>
          <a:p>
            <a:pPr lvl="1"/>
            <a:r>
              <a:rPr lang="sr-Latn-RS" smtClean="0"/>
              <a:t>iznad teksta pisma desno ili ispod teksta pisma </a:t>
            </a:r>
            <a:r>
              <a:rPr lang="sr-Latn-RS" smtClean="0"/>
              <a:t>na </a:t>
            </a:r>
            <a:r>
              <a:rPr lang="sr-Latn-RS" smtClean="0"/>
              <a:t>levoj strani</a:t>
            </a:r>
          </a:p>
          <a:p>
            <a:pPr marL="2328863" indent="-265113"/>
            <a:r>
              <a:rPr lang="sr-Latn-RS" sz="2800" smtClean="0"/>
              <a:t>Zagreb, 25. IV 1913. (VD)</a:t>
            </a:r>
            <a:endParaRPr lang="en-US" sz="2800" smtClean="0"/>
          </a:p>
          <a:p>
            <a:pPr marL="2328863" indent="-265113"/>
            <a:r>
              <a:rPr lang="sr-Latn-RS" sz="2800" smtClean="0"/>
              <a:t>U Višegradu, 28. IX. 1913. (VD)</a:t>
            </a:r>
            <a:endParaRPr lang="en-US" sz="2800" smtClean="0"/>
          </a:p>
          <a:p>
            <a:pPr marL="2328863" indent="-265113"/>
            <a:r>
              <a:rPr lang="sr-Latn-RS" sz="2800" smtClean="0"/>
              <a:t>Herceg-Novi, 7. juna 1964. (VD)</a:t>
            </a:r>
            <a:endParaRPr lang="en-US" sz="2800" smtClean="0"/>
          </a:p>
          <a:p>
            <a:pPr marL="2328863" indent="-265113"/>
            <a:r>
              <a:rPr lang="sr-Latn-RS" sz="2800" smtClean="0"/>
              <a:t>Beograd 25 oktobra 1931 (BJ)</a:t>
            </a:r>
            <a:endParaRPr lang="en-US" sz="2800" smtClean="0"/>
          </a:p>
          <a:p>
            <a:pPr marL="2328863" indent="-265113"/>
            <a:r>
              <a:rPr lang="sr-Latn-RS" sz="2800" smtClean="0"/>
              <a:t>Marseille 10 febr. 1927. (VS)</a:t>
            </a:r>
            <a:endParaRPr lang="en-US" sz="2800" smtClean="0"/>
          </a:p>
          <a:p>
            <a:pPr marL="2328863" indent="-265113"/>
            <a:r>
              <a:rPr lang="sr-Latn-RS" sz="2800" smtClean="0"/>
              <a:t>Rogaška Slatina, 15. VII. 1955 g. (VS)</a:t>
            </a:r>
            <a:endParaRPr lang="en-US" sz="2800" smtClean="0"/>
          </a:p>
          <a:p>
            <a:pPr marL="2328863" indent="-265113"/>
            <a:r>
              <a:rPr lang="sr-Latn-RS" sz="2800" smtClean="0"/>
              <a:t>Rogaška Slatina, 23. VII 57 g. (VS)</a:t>
            </a:r>
            <a:endParaRPr lang="en-US" sz="2800" smtClean="0"/>
          </a:p>
          <a:p>
            <a:pPr marL="2328863" indent="-265113"/>
            <a:r>
              <a:rPr lang="sr-Latn-RS" sz="2800" smtClean="0"/>
              <a:t>Graz, 3. IX. 24. (ZM)</a:t>
            </a:r>
            <a:endParaRPr lang="en-US" sz="2800" smtClean="0"/>
          </a:p>
          <a:p>
            <a:pPr lvl="1"/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smtClean="0"/>
              <a:t>Pisma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/>
          </a:bodyPr>
          <a:lstStyle/>
          <a:p>
            <a:r>
              <a:rPr lang="sr-Latn-RS" cap="small" smtClean="0"/>
              <a:t>Obraćanje </a:t>
            </a:r>
            <a:r>
              <a:rPr lang="sr-Latn-RS" cap="small" smtClean="0"/>
              <a:t>primaocu</a:t>
            </a:r>
          </a:p>
          <a:p>
            <a:r>
              <a:rPr lang="sr-Latn-RS" smtClean="0">
                <a:solidFill>
                  <a:srgbClr val="00B0F0"/>
                </a:solidFill>
              </a:rPr>
              <a:t>Vojmir Durbešić</a:t>
            </a:r>
          </a:p>
          <a:p>
            <a:pPr lvl="1"/>
            <a:r>
              <a:rPr lang="sr-Latn-RS" i="1" smtClean="0"/>
              <a:t>Dragi gosparu</a:t>
            </a:r>
            <a:r>
              <a:rPr lang="sr-Latn-RS" smtClean="0"/>
              <a:t>;</a:t>
            </a:r>
            <a:r>
              <a:rPr lang="sr-Latn-RS" i="1" smtClean="0"/>
              <a:t> Dragi moj</a:t>
            </a:r>
            <a:r>
              <a:rPr lang="sr-Latn-RS" smtClean="0"/>
              <a:t>;</a:t>
            </a:r>
            <a:r>
              <a:rPr lang="sr-Latn-RS" i="1" smtClean="0"/>
              <a:t> Dragi prijatelju</a:t>
            </a:r>
            <a:r>
              <a:rPr lang="sr-Latn-RS" smtClean="0"/>
              <a:t>;</a:t>
            </a:r>
            <a:r>
              <a:rPr lang="sr-Latn-RS" i="1" smtClean="0"/>
              <a:t> Dragi moj prijatelju</a:t>
            </a:r>
            <a:r>
              <a:rPr lang="sr-Latn-RS" smtClean="0"/>
              <a:t>;</a:t>
            </a:r>
            <a:r>
              <a:rPr lang="sr-Latn-RS" i="1" smtClean="0"/>
              <a:t> Moj dragi prijatelju!</a:t>
            </a:r>
            <a:r>
              <a:rPr lang="sr-Latn-RS" smtClean="0"/>
              <a:t>;</a:t>
            </a:r>
            <a:r>
              <a:rPr lang="sr-Latn-RS" i="1" smtClean="0"/>
              <a:t> Cenjeni prijatelju Vojko</a:t>
            </a:r>
            <a:r>
              <a:rPr lang="sr-Latn-RS" smtClean="0"/>
              <a:t>;</a:t>
            </a:r>
            <a:r>
              <a:rPr lang="sr-Latn-RS" i="1" smtClean="0"/>
              <a:t> Dragi</a:t>
            </a:r>
            <a:r>
              <a:rPr lang="sr-Latn-RS" smtClean="0"/>
              <a:t>;</a:t>
            </a:r>
            <a:r>
              <a:rPr lang="sr-Latn-RS" i="1" smtClean="0"/>
              <a:t> Dragi Vojko</a:t>
            </a:r>
            <a:r>
              <a:rPr lang="sr-Latn-RS" smtClean="0"/>
              <a:t>; </a:t>
            </a:r>
            <a:r>
              <a:rPr lang="sr-Latn-RS" i="1" smtClean="0"/>
              <a:t>Vojko, dragi prijatelju!</a:t>
            </a:r>
            <a:r>
              <a:rPr lang="sr-Latn-RS" smtClean="0"/>
              <a:t>; </a:t>
            </a:r>
            <a:r>
              <a:rPr lang="sr-Latn-RS" i="1" smtClean="0"/>
              <a:t>Vojko, moj dragi </a:t>
            </a:r>
            <a:r>
              <a:rPr lang="sr-Latn-RS" i="1" smtClean="0"/>
              <a:t>prijatelju</a:t>
            </a:r>
            <a:r>
              <a:rPr lang="sr-Latn-RS" i="1" smtClean="0"/>
              <a:t>!</a:t>
            </a:r>
            <a:endParaRPr lang="sr-Latn-RS" smtClean="0"/>
          </a:p>
          <a:p>
            <a:pPr marL="358775" lvl="1" indent="-358775">
              <a:buFont typeface="Arial" pitchFamily="34" charset="0"/>
              <a:buChar char="•"/>
              <a:tabLst>
                <a:tab pos="358775" algn="l"/>
              </a:tabLst>
            </a:pPr>
            <a:r>
              <a:rPr lang="sr-Latn-RS" sz="3200" smtClean="0">
                <a:solidFill>
                  <a:srgbClr val="00B0F0"/>
                </a:solidFill>
              </a:rPr>
              <a:t>Milutin Popović</a:t>
            </a:r>
          </a:p>
          <a:p>
            <a:pPr lvl="1" indent="-300038">
              <a:tabLst>
                <a:tab pos="358775" algn="l"/>
              </a:tabLst>
            </a:pPr>
            <a:r>
              <a:rPr lang="sr-Latn-RS" i="1" smtClean="0"/>
              <a:t> Dragi </a:t>
            </a:r>
            <a:r>
              <a:rPr lang="sr-Latn-RS" i="1" smtClean="0"/>
              <a:t>Milutine</a:t>
            </a:r>
            <a:r>
              <a:rPr lang="sr-Latn-RS" smtClean="0"/>
              <a:t>; </a:t>
            </a:r>
            <a:r>
              <a:rPr lang="sr-Latn-RS" i="1" smtClean="0"/>
              <a:t>Dragi moj Milutine</a:t>
            </a:r>
            <a:endParaRPr lang="sr-Latn-RS" smtClean="0"/>
          </a:p>
          <a:p>
            <a:pPr marL="358775" lvl="1" indent="-358775">
              <a:buFont typeface="Arial" pitchFamily="34" charset="0"/>
              <a:buChar char="•"/>
              <a:tabLst>
                <a:tab pos="358775" algn="l"/>
              </a:tabLst>
            </a:pPr>
            <a:r>
              <a:rPr lang="sr-Latn-RS" sz="3200" smtClean="0">
                <a:solidFill>
                  <a:srgbClr val="00B0F0"/>
                </a:solidFill>
              </a:rPr>
              <a:t>Borivoje Jevtić </a:t>
            </a:r>
          </a:p>
          <a:p>
            <a:pPr lvl="1"/>
            <a:r>
              <a:rPr lang="sr-Latn-RS" i="1" smtClean="0"/>
              <a:t>Dragi Bora;</a:t>
            </a:r>
            <a:r>
              <a:rPr lang="sr-Latn-RS" smtClean="0"/>
              <a:t> </a:t>
            </a:r>
            <a:r>
              <a:rPr lang="sr-Latn-RS" i="1" smtClean="0"/>
              <a:t>Dragi </a:t>
            </a:r>
            <a:r>
              <a:rPr lang="sr-Latn-RS" i="1" smtClean="0"/>
              <a:t>Boro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/>
          </a:bodyPr>
          <a:lstStyle/>
          <a:p>
            <a:r>
              <a:rPr lang="sr-Latn-RS" smtClean="0">
                <a:solidFill>
                  <a:srgbClr val="00B0F0"/>
                </a:solidFill>
              </a:rPr>
              <a:t>Vera Stojić</a:t>
            </a:r>
          </a:p>
          <a:p>
            <a:pPr lvl="1"/>
            <a:r>
              <a:rPr lang="sr-Latn-RS" i="1" smtClean="0"/>
              <a:t>Draga Vero</a:t>
            </a:r>
            <a:r>
              <a:rPr lang="sr-Latn-RS" smtClean="0"/>
              <a:t>; </a:t>
            </a:r>
            <a:r>
              <a:rPr lang="sr-Latn-RS" i="1" smtClean="0"/>
              <a:t>Draga gđo</a:t>
            </a:r>
            <a:r>
              <a:rPr lang="sr-Latn-RS" i="1" smtClean="0"/>
              <a:t>. </a:t>
            </a:r>
            <a:r>
              <a:rPr lang="sr-Latn-RS" i="1" smtClean="0"/>
              <a:t>Vera</a:t>
            </a:r>
            <a:r>
              <a:rPr lang="sr-Latn-RS" smtClean="0"/>
              <a:t>; </a:t>
            </a:r>
            <a:r>
              <a:rPr lang="sr-Latn-RS" i="1" smtClean="0"/>
              <a:t>Draga </a:t>
            </a:r>
            <a:r>
              <a:rPr lang="sr-Latn-RS" i="1" smtClean="0"/>
              <a:t>gđo </a:t>
            </a:r>
            <a:r>
              <a:rPr lang="sr-Latn-RS" i="1" smtClean="0"/>
              <a:t>Vera</a:t>
            </a:r>
            <a:r>
              <a:rPr lang="sr-Latn-RS" smtClean="0"/>
              <a:t>; </a:t>
            </a:r>
            <a:r>
              <a:rPr lang="sr-Latn-RS" i="1" smtClean="0"/>
              <a:t>Draga </a:t>
            </a:r>
            <a:r>
              <a:rPr lang="sr-Latn-RS" i="1" smtClean="0"/>
              <a:t>Vera</a:t>
            </a:r>
            <a:r>
              <a:rPr lang="sr-Latn-RS" smtClean="0"/>
              <a:t>; </a:t>
            </a:r>
            <a:r>
              <a:rPr lang="sr-Latn-RS" i="1" smtClean="0"/>
              <a:t>Draga </a:t>
            </a:r>
            <a:r>
              <a:rPr lang="sr-Latn-RS" i="1" smtClean="0"/>
              <a:t>Vjero</a:t>
            </a:r>
            <a:r>
              <a:rPr lang="sr-Latn-RS" smtClean="0"/>
              <a:t> </a:t>
            </a:r>
            <a:endParaRPr lang="sr-Latn-RS" smtClean="0"/>
          </a:p>
          <a:p>
            <a:pPr lvl="1">
              <a:buNone/>
            </a:pPr>
            <a:endParaRPr lang="sr-Latn-RS" smtClean="0"/>
          </a:p>
          <a:p>
            <a:r>
              <a:rPr lang="sr-Latn-RS" smtClean="0">
                <a:solidFill>
                  <a:srgbClr val="00B0F0"/>
                </a:solidFill>
              </a:rPr>
              <a:t>Zdenka Mrković</a:t>
            </a:r>
          </a:p>
          <a:p>
            <a:pPr lvl="1"/>
            <a:r>
              <a:rPr lang="sr-Latn-RS" i="1" smtClean="0"/>
              <a:t>Draga gospođice</a:t>
            </a:r>
            <a:endParaRPr lang="en-US" smtClean="0"/>
          </a:p>
          <a:p>
            <a:endParaRPr lang="sr-Latn-RS" smtClean="0"/>
          </a:p>
          <a:p>
            <a:r>
              <a:rPr lang="sr-Latn-RS" smtClean="0">
                <a:solidFill>
                  <a:srgbClr val="00B0F0"/>
                </a:solidFill>
              </a:rPr>
              <a:t>Svetislav Cvijanović</a:t>
            </a:r>
          </a:p>
          <a:p>
            <a:pPr lvl="1"/>
            <a:r>
              <a:rPr lang="sr-Latn-RS" i="1" smtClean="0"/>
              <a:t>Dragi g. Cvijanović</a:t>
            </a:r>
            <a:r>
              <a:rPr lang="sr-Latn-RS" smtClean="0"/>
              <a:t> </a:t>
            </a:r>
            <a:endParaRPr lang="en-US" smtClean="0"/>
          </a:p>
          <a:p>
            <a:pPr>
              <a:buNone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r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338</TotalTime>
  <Words>2569</Words>
  <Application>Microsoft Office PowerPoint</Application>
  <PresentationFormat>On-screen Show (4:3)</PresentationFormat>
  <Paragraphs>249</Paragraphs>
  <Slides>29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Paper</vt:lpstr>
      <vt:lpstr>Slide 1</vt:lpstr>
      <vt:lpstr>Slide 2</vt:lpstr>
      <vt:lpstr>Uvod </vt:lpstr>
      <vt:lpstr>Predmet i zadaci analize</vt:lpstr>
      <vt:lpstr>Korpus </vt:lpstr>
      <vt:lpstr>Struktura epistolema</vt:lpstr>
      <vt:lpstr>Pisma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Dopisnice / poštanske karte</vt:lpstr>
      <vt:lpstr>Slide 21</vt:lpstr>
      <vt:lpstr>Razglednice</vt:lpstr>
      <vt:lpstr>Slide 23</vt:lpstr>
      <vt:lpstr>Slide 24</vt:lpstr>
      <vt:lpstr>Ton pisama, teme i motivi</vt:lpstr>
      <vt:lpstr>Slide 26</vt:lpstr>
      <vt:lpstr>Zaključne napomene</vt:lpstr>
      <vt:lpstr>Slide 28</vt:lpstr>
      <vt:lpstr>Slide 29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Nominalizacije u političkoj publicistici Iva Andrića</dc:title>
  <dc:creator>AS</dc:creator>
  <cp:lastModifiedBy>Korisnik</cp:lastModifiedBy>
  <cp:revision>5</cp:revision>
  <dcterms:created xsi:type="dcterms:W3CDTF">2006-08-16T00:00:00Z</dcterms:created>
  <dcterms:modified xsi:type="dcterms:W3CDTF">2024-10-13T21:24:25Z</dcterms:modified>
</cp:coreProperties>
</file>